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1" r:id="rId3"/>
    <p:sldId id="262" r:id="rId4"/>
    <p:sldId id="257" r:id="rId5"/>
    <p:sldId id="258" r:id="rId6"/>
    <p:sldId id="263" r:id="rId7"/>
    <p:sldId id="264" r:id="rId8"/>
    <p:sldId id="265" r:id="rId9"/>
    <p:sldId id="266" r:id="rId10"/>
    <p:sldId id="267" r:id="rId11"/>
    <p:sldId id="259" r:id="rId12"/>
    <p:sldId id="26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9E583-3986-4F42-B33D-994C44308322}" type="datetimeFigureOut">
              <a:rPr lang="en-US" smtClean="0"/>
              <a:t>10/19/2011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39771E-87B9-4489-A5D1-30B1200DF2F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662A5A-FE68-43F9-AA08-1592E7DA63AC}" type="slidenum">
              <a:rPr lang="en-US"/>
              <a:pPr/>
              <a:t>2</a:t>
            </a:fld>
            <a:endParaRPr lang="en-US"/>
          </a:p>
        </p:txBody>
      </p:sp>
      <p:sp>
        <p:nvSpPr>
          <p:cNvPr id="512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Vision Slide</a:t>
            </a:r>
          </a:p>
          <a:p>
            <a:r>
              <a:rPr lang="en-US"/>
              <a:t>http://www.defensetech.org/archives/2007_03.html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4BF-3B67-411A-BE98-8D6A0C0566D2}" type="datetimeFigureOut">
              <a:rPr lang="en-US" smtClean="0"/>
              <a:t>10/19/2011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2EE5-29AD-47FC-AA5D-3A850913C2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4BF-3B67-411A-BE98-8D6A0C0566D2}" type="datetimeFigureOut">
              <a:rPr lang="en-US" smtClean="0"/>
              <a:t>10/19/2011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2EE5-29AD-47FC-AA5D-3A850913C2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4BF-3B67-411A-BE98-8D6A0C0566D2}" type="datetimeFigureOut">
              <a:rPr lang="en-US" smtClean="0"/>
              <a:t>10/19/2011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2EE5-29AD-47FC-AA5D-3A850913C2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4BF-3B67-411A-BE98-8D6A0C0566D2}" type="datetimeFigureOut">
              <a:rPr lang="en-US" smtClean="0"/>
              <a:t>10/19/2011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2EE5-29AD-47FC-AA5D-3A850913C2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4BF-3B67-411A-BE98-8D6A0C0566D2}" type="datetimeFigureOut">
              <a:rPr lang="en-US" smtClean="0"/>
              <a:t>10/19/2011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2EE5-29AD-47FC-AA5D-3A850913C2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4BF-3B67-411A-BE98-8D6A0C0566D2}" type="datetimeFigureOut">
              <a:rPr lang="en-US" smtClean="0"/>
              <a:t>10/19/2011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2EE5-29AD-47FC-AA5D-3A850913C2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4BF-3B67-411A-BE98-8D6A0C0566D2}" type="datetimeFigureOut">
              <a:rPr lang="en-US" smtClean="0"/>
              <a:t>10/19/2011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2EE5-29AD-47FC-AA5D-3A850913C2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4BF-3B67-411A-BE98-8D6A0C0566D2}" type="datetimeFigureOut">
              <a:rPr lang="en-US" smtClean="0"/>
              <a:t>10/19/2011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2EE5-29AD-47FC-AA5D-3A850913C2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4BF-3B67-411A-BE98-8D6A0C0566D2}" type="datetimeFigureOut">
              <a:rPr lang="en-US" smtClean="0"/>
              <a:t>10/19/2011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2EE5-29AD-47FC-AA5D-3A850913C2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4BF-3B67-411A-BE98-8D6A0C0566D2}" type="datetimeFigureOut">
              <a:rPr lang="en-US" smtClean="0"/>
              <a:t>10/19/2011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2EE5-29AD-47FC-AA5D-3A850913C2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4BF-3B67-411A-BE98-8D6A0C0566D2}" type="datetimeFigureOut">
              <a:rPr lang="en-US" smtClean="0"/>
              <a:t>10/19/2011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2EE5-29AD-47FC-AA5D-3A850913C2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234BF-3B67-411A-BE98-8D6A0C0566D2}" type="datetimeFigureOut">
              <a:rPr lang="en-US" smtClean="0"/>
              <a:t>10/19/2011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A2EE5-29AD-47FC-AA5D-3A850913C2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.vt.edu/" TargetMode="External"/><Relationship Id="rId2" Type="http://schemas.openxmlformats.org/officeDocument/2006/relationships/hyperlink" Target="mailto:npolys@vt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git.vt.edu/" TargetMode="External"/><Relationship Id="rId4" Type="http://schemas.openxmlformats.org/officeDocument/2006/relationships/hyperlink" Target="mailto:sforza@vt.edu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wm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4.w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Nicholas F. </a:t>
            </a:r>
            <a:r>
              <a:rPr lang="en-US" dirty="0" err="1" smtClean="0"/>
              <a:t>Polys</a:t>
            </a:r>
            <a:r>
              <a:rPr lang="en-US" dirty="0" smtClean="0"/>
              <a:t>, Ph.D. 	</a:t>
            </a:r>
            <a:r>
              <a:rPr lang="en-US" dirty="0" smtClean="0">
                <a:hlinkClick r:id="rId2"/>
              </a:rPr>
              <a:t>npolys@vt.edu</a:t>
            </a:r>
            <a:endParaRPr lang="en-US" dirty="0" smtClean="0"/>
          </a:p>
          <a:p>
            <a:r>
              <a:rPr lang="en-US" dirty="0" smtClean="0"/>
              <a:t>Director, Visual Computing </a:t>
            </a:r>
            <a:r>
              <a:rPr lang="en-US" dirty="0" smtClean="0">
                <a:hlinkClick r:id="rId3"/>
              </a:rPr>
              <a:t>http://www.arc.vt.edu/</a:t>
            </a: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Peter Sforza 	</a:t>
            </a:r>
            <a:r>
              <a:rPr lang="en-US" dirty="0" smtClean="0">
                <a:hlinkClick r:id="rId4"/>
              </a:rPr>
              <a:t>sforza@vt.edu</a:t>
            </a:r>
            <a:r>
              <a:rPr lang="en-US" dirty="0" smtClean="0"/>
              <a:t> </a:t>
            </a:r>
          </a:p>
          <a:p>
            <a:r>
              <a:rPr lang="en-US" dirty="0" smtClean="0"/>
              <a:t>Director, Center for Geospatial Information Technology </a:t>
            </a:r>
            <a:r>
              <a:rPr lang="en-US" dirty="0" smtClean="0">
                <a:hlinkClick r:id="rId5"/>
              </a:rPr>
              <a:t>http://www.cgit.vt.edu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www.3dblacksburg.org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Harbor Defense Simulation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Naval Postgraduate School (Don Brutzman)</a:t>
            </a:r>
          </a:p>
          <a:p>
            <a:r>
              <a:rPr lang="en-US" smtClean="0"/>
              <a:t>X3D + Distributed Interactive Simulation (DIS) protocol scaled </a:t>
            </a:r>
          </a:p>
          <a:p>
            <a:pPr>
              <a:buFont typeface="Arial" charset="0"/>
              <a:buNone/>
            </a:pPr>
            <a:r>
              <a:rPr lang="en-US" smtClean="0"/>
              <a:t>	to over 500 </a:t>
            </a:r>
          </a:p>
          <a:p>
            <a:pPr>
              <a:buFont typeface="Arial" charset="0"/>
              <a:buNone/>
            </a:pPr>
            <a:r>
              <a:rPr lang="en-US" smtClean="0"/>
              <a:t>	simultaneous </a:t>
            </a:r>
          </a:p>
          <a:p>
            <a:pPr>
              <a:buFont typeface="Arial" charset="0"/>
              <a:buNone/>
            </a:pPr>
            <a:r>
              <a:rPr lang="en-US" smtClean="0"/>
              <a:t>	tactical users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743200"/>
            <a:ext cx="53467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0"/>
            <a:ext cx="27257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854325"/>
            <a:ext cx="6229350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"/>
            <a:ext cx="31242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152400"/>
            <a:ext cx="31242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9800" y="19050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AUV W snapshot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86200" y="4335463"/>
            <a:ext cx="5181600" cy="2522537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Challenges: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Multiple operators sharing situational awareness (front and rear)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Easy navigation in geospatial graphics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Visualizing Uncertainty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7200" y="32004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Picture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743200"/>
            <a:ext cx="28765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 descr="C:\_VT\IT\navy\UxV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312863"/>
            <a:ext cx="4191000" cy="1354137"/>
          </a:xfrm>
          <a:prstGeom prst="rect">
            <a:avLst/>
          </a:prstGeom>
          <a:noFill/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81000" y="152400"/>
            <a:ext cx="838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Visual Interfaces for Autonomous Vehicles 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0450" y="1222375"/>
            <a:ext cx="419735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1752600" y="6858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/>
              <a:t>Nicholas Polys &amp; Craig Woolsey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8588" y="1600200"/>
            <a:ext cx="9636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4419600" cy="3352800"/>
          </a:xfrm>
        </p:spPr>
        <p:txBody>
          <a:bodyPr/>
          <a:lstStyle/>
          <a:p>
            <a:pPr marL="107950" indent="3175">
              <a:buFontTx/>
              <a:buNone/>
            </a:pPr>
            <a:r>
              <a:rPr lang="en-US" sz="1600" b="1" u="sng"/>
              <a:t>Objective</a:t>
            </a:r>
          </a:p>
          <a:p>
            <a:pPr marL="107950" indent="3175">
              <a:buFontTx/>
              <a:buNone/>
            </a:pPr>
            <a:r>
              <a:rPr lang="en-US" sz="1600"/>
              <a:t>To provide fundamental advances in the capability and usability of AxV data tools for the design </a:t>
            </a:r>
            <a:r>
              <a:rPr lang="en-US" sz="1600" i="1"/>
              <a:t>and</a:t>
            </a:r>
            <a:r>
              <a:rPr lang="en-US" sz="1600"/>
              <a:t> the ‘3 R’s’: Rehearse, Run, and Replay</a:t>
            </a:r>
          </a:p>
          <a:p>
            <a:pPr marL="107950" indent="3175">
              <a:buFontTx/>
              <a:buNone/>
            </a:pPr>
            <a:endParaRPr lang="en-US" sz="800"/>
          </a:p>
          <a:p>
            <a:pPr marL="107950" indent="3175">
              <a:buFontTx/>
              <a:buNone/>
            </a:pPr>
            <a:r>
              <a:rPr lang="en-US" sz="1600" b="1" u="sng"/>
              <a:t>Approach</a:t>
            </a:r>
          </a:p>
          <a:p>
            <a:pPr marL="107950" indent="3175"/>
            <a:r>
              <a:rPr lang="en-US" sz="1400"/>
              <a:t> To develop new data and visualization capabilities for the AxV Workbench software in collaboration with the Naval Postgraduate School (NPS)</a:t>
            </a:r>
          </a:p>
          <a:p>
            <a:pPr marL="107950" indent="3175"/>
            <a:r>
              <a:rPr lang="en-US" sz="1400"/>
              <a:t> Apply new methods in information layout, geospatial navigation and empowering collaborative work </a:t>
            </a:r>
          </a:p>
          <a:p>
            <a:pPr marL="107950" indent="3175"/>
            <a:r>
              <a:rPr lang="en-US" sz="1400"/>
              <a:t> Evaluate and validate interface features </a:t>
            </a:r>
            <a:r>
              <a:rPr lang="en-US" sz="1400" b="1"/>
              <a:t>across platforms</a:t>
            </a:r>
            <a:r>
              <a:rPr lang="en-US" sz="1400"/>
              <a:t> through human factors experiments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4572000" y="1600200"/>
            <a:ext cx="0" cy="480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457200" y="4724400"/>
            <a:ext cx="411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4572000" y="4953000"/>
            <a:ext cx="411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04800" y="4800600"/>
            <a:ext cx="4267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3175">
              <a:spcBef>
                <a:spcPct val="20000"/>
              </a:spcBef>
            </a:pPr>
            <a:r>
              <a:rPr lang="en-US" sz="1600" b="1" u="sng"/>
              <a:t>Benefits</a:t>
            </a:r>
          </a:p>
          <a:p>
            <a:pPr indent="3175">
              <a:spcBef>
                <a:spcPct val="20000"/>
              </a:spcBef>
            </a:pPr>
            <a:r>
              <a:rPr lang="en-US" sz="1400"/>
              <a:t>The suite of tools resulting from this usability engineering process will yield </a:t>
            </a:r>
            <a:r>
              <a:rPr lang="en-US" sz="1400">
                <a:cs typeface="Times New Roman" pitchFamily="16" charset="0"/>
              </a:rPr>
              <a:t>dramatic improvements in efficiency and flexibility for mission planning, mission management, and post-mission analysis. Through the human factors studies, these benefits will be empirically demonstrated.</a:t>
            </a:r>
            <a:r>
              <a:rPr lang="en-US" sz="1400"/>
              <a:t> 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4648200" y="5029200"/>
            <a:ext cx="4343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 b="1" u="sng">
                <a:solidFill>
                  <a:schemeClr val="tx2"/>
                </a:solidFill>
              </a:rPr>
              <a:t>Major Accomplishments</a:t>
            </a:r>
          </a:p>
          <a:p>
            <a:pPr>
              <a:buFontTx/>
              <a:buChar char="•"/>
            </a:pPr>
            <a:r>
              <a:rPr lang="en-US" sz="1600">
                <a:solidFill>
                  <a:schemeClr val="tx2"/>
                </a:solidFill>
              </a:rPr>
              <a:t> Initial Requirements and Tools Survey</a:t>
            </a:r>
          </a:p>
          <a:p>
            <a:pPr>
              <a:buFontTx/>
              <a:buChar char="•"/>
            </a:pPr>
            <a:r>
              <a:rPr lang="en-US" sz="1600">
                <a:solidFill>
                  <a:schemeClr val="tx2"/>
                </a:solidFill>
              </a:rPr>
              <a:t> AuvFest 2008 participation [ONR, NOAA]</a:t>
            </a:r>
          </a:p>
          <a:p>
            <a:pPr>
              <a:buFontTx/>
              <a:buChar char="•"/>
            </a:pPr>
            <a:r>
              <a:rPr lang="en-US" sz="1600">
                <a:solidFill>
                  <a:schemeClr val="tx2"/>
                </a:solidFill>
              </a:rPr>
              <a:t> Software Development &amp; Integration:</a:t>
            </a:r>
          </a:p>
          <a:p>
            <a:pPr marL="0" lvl="4"/>
            <a:r>
              <a:rPr lang="en-US" sz="1600">
                <a:solidFill>
                  <a:schemeClr val="tx2"/>
                </a:solidFill>
              </a:rPr>
              <a:t>   - Visualization tools for Engineering teams (VT)</a:t>
            </a:r>
          </a:p>
          <a:p>
            <a:pPr eaLnBrk="0" hangingPunct="0"/>
            <a:r>
              <a:rPr lang="en-US" sz="1600">
                <a:solidFill>
                  <a:schemeClr val="tx2"/>
                </a:solidFill>
              </a:rPr>
              <a:t>   - Visualization interface for Operators (NPS)</a:t>
            </a: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914400" y="228600"/>
            <a:ext cx="7315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Simulation and Supervision of Autonomous Vehicle Networks</a:t>
            </a: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05000"/>
            <a:ext cx="239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695450"/>
            <a:ext cx="27051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2971800"/>
            <a:ext cx="2743200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648200" y="2667000"/>
            <a:ext cx="16002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Display Interfaces:</a:t>
            </a:r>
          </a:p>
          <a:p>
            <a:pPr>
              <a:spcBef>
                <a:spcPct val="50000"/>
              </a:spcBef>
            </a:pPr>
            <a:r>
              <a:rPr lang="en-US" sz="1600" b="1"/>
              <a:t>PDAs, </a:t>
            </a:r>
          </a:p>
          <a:p>
            <a:pPr>
              <a:spcBef>
                <a:spcPct val="50000"/>
              </a:spcBef>
            </a:pPr>
            <a:r>
              <a:rPr lang="en-US" sz="1600" b="1"/>
              <a:t>Laptops, </a:t>
            </a:r>
          </a:p>
          <a:p>
            <a:pPr>
              <a:spcBef>
                <a:spcPct val="50000"/>
              </a:spcBef>
            </a:pPr>
            <a:r>
              <a:rPr lang="en-US" sz="1600" b="1"/>
              <a:t>Tiled and Projection Displays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Autonomous Vehicle Visualization 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collaboration with Naval Postgraduate School (NPS) and VACAS</a:t>
            </a:r>
          </a:p>
          <a:p>
            <a:endParaRPr lang="en-US" smtClean="0"/>
          </a:p>
          <a:p>
            <a:endParaRPr lang="en-US" smtClean="0"/>
          </a:p>
        </p:txBody>
      </p:sp>
      <p:pic>
        <p:nvPicPr>
          <p:cNvPr id="1229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2971800"/>
            <a:ext cx="284162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876800"/>
            <a:ext cx="29908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3225" y="2687638"/>
            <a:ext cx="6200775" cy="417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316" name="Picture 4" descr="moves-background-d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0"/>
            <a:ext cx="7924800" cy="5951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657600" y="839788"/>
            <a:ext cx="4953000" cy="379412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 i="1">
                <a:solidFill>
                  <a:srgbClr val="FF33CC"/>
                </a:solidFill>
              </a:rPr>
              <a:t>Visualization,  mission planning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914400" y="1295400"/>
            <a:ext cx="1631950" cy="65405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 i="1">
                <a:solidFill>
                  <a:srgbClr val="FF33CC"/>
                </a:solidFill>
              </a:rPr>
              <a:t>mission</a:t>
            </a:r>
          </a:p>
          <a:p>
            <a:pPr algn="ctr" eaLnBrk="0" hangingPunct="0"/>
            <a:r>
              <a:rPr lang="en-US" b="1" i="1">
                <a:solidFill>
                  <a:srgbClr val="FF33CC"/>
                </a:solidFill>
              </a:rPr>
              <a:t>commands</a:t>
            </a:r>
          </a:p>
        </p:txBody>
      </p:sp>
      <p:sp>
        <p:nvSpPr>
          <p:cNvPr id="13320" name="Text Box 11"/>
          <p:cNvSpPr txBox="1">
            <a:spLocks noChangeArrowheads="1"/>
          </p:cNvSpPr>
          <p:nvPr/>
        </p:nvSpPr>
        <p:spPr bwMode="auto">
          <a:xfrm>
            <a:off x="1371600" y="4679950"/>
            <a:ext cx="1263650" cy="65405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i="1">
                <a:solidFill>
                  <a:srgbClr val="FF33CC"/>
                </a:solidFill>
              </a:rPr>
              <a:t>robot </a:t>
            </a:r>
          </a:p>
          <a:p>
            <a:pPr algn="ctr" eaLnBrk="0" hangingPunct="0"/>
            <a:r>
              <a:rPr lang="en-US" b="1" i="1">
                <a:solidFill>
                  <a:srgbClr val="FF33CC"/>
                </a:solidFill>
              </a:rPr>
              <a:t>execution</a:t>
            </a:r>
          </a:p>
        </p:txBody>
      </p:sp>
      <p:sp>
        <p:nvSpPr>
          <p:cNvPr id="13321" name="Text Box 12"/>
          <p:cNvSpPr txBox="1">
            <a:spLocks noChangeArrowheads="1"/>
          </p:cNvSpPr>
          <p:nvPr/>
        </p:nvSpPr>
        <p:spPr bwMode="auto">
          <a:xfrm>
            <a:off x="5486400" y="4756150"/>
            <a:ext cx="2590800" cy="65405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 i="1">
                <a:solidFill>
                  <a:srgbClr val="FF33CC"/>
                </a:solidFill>
              </a:rPr>
              <a:t>6DOF response </a:t>
            </a:r>
          </a:p>
          <a:p>
            <a:pPr algn="ctr" eaLnBrk="0" hangingPunct="0"/>
            <a:r>
              <a:rPr lang="en-US" b="1" i="1">
                <a:solidFill>
                  <a:srgbClr val="FF33CC"/>
                </a:solidFill>
              </a:rPr>
              <a:t>hydrodynamics</a:t>
            </a:r>
            <a:r>
              <a:rPr lang="en-US" i="1">
                <a:solidFill>
                  <a:srgbClr val="FF33CC"/>
                </a:solidFill>
              </a:rPr>
              <a:t> </a:t>
            </a:r>
          </a:p>
        </p:txBody>
      </p:sp>
      <p:sp>
        <p:nvSpPr>
          <p:cNvPr id="13322" name="Text Box 16"/>
          <p:cNvSpPr txBox="1">
            <a:spLocks noChangeArrowheads="1"/>
          </p:cNvSpPr>
          <p:nvPr/>
        </p:nvSpPr>
        <p:spPr bwMode="auto">
          <a:xfrm>
            <a:off x="4930775" y="6069013"/>
            <a:ext cx="3810000" cy="5286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i="1"/>
              <a:t>NPS AUV Workbench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t="8418" b="37610"/>
          <a:stretch>
            <a:fillRect/>
          </a:stretch>
        </p:blipFill>
        <p:spPr bwMode="auto">
          <a:xfrm>
            <a:off x="0" y="0"/>
            <a:ext cx="496968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74638"/>
            <a:ext cx="3733800" cy="1143000"/>
          </a:xfrm>
        </p:spPr>
        <p:txBody>
          <a:bodyPr/>
          <a:lstStyle/>
          <a:p>
            <a:r>
              <a:rPr lang="en-US" b="1" dirty="0" smtClean="0"/>
              <a:t>3D</a:t>
            </a:r>
            <a:r>
              <a:rPr lang="en-US" dirty="0" smtClean="0"/>
              <a:t> </a:t>
            </a:r>
            <a:r>
              <a:rPr lang="en-US" b="1" dirty="0" smtClean="0"/>
              <a:t>Blacksburg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Web-published GIS and 3D collections, services</a:t>
            </a:r>
          </a:p>
          <a:p>
            <a:r>
              <a:rPr lang="en-US" dirty="0" smtClean="0"/>
              <a:t>Standards-based, cross-platform web visualization</a:t>
            </a:r>
          </a:p>
          <a:p>
            <a:r>
              <a:rPr lang="en-US" dirty="0" smtClean="0"/>
              <a:t>Internal and public (CC-A) use versions</a:t>
            </a:r>
          </a:p>
          <a:p>
            <a:r>
              <a:rPr lang="en-US" dirty="0" smtClean="0"/>
              <a:t>Goals: </a:t>
            </a:r>
          </a:p>
          <a:p>
            <a:pPr lvl="1"/>
            <a:r>
              <a:rPr lang="en-US" dirty="0" smtClean="0"/>
              <a:t>A vibrant, engaged and informed community</a:t>
            </a:r>
          </a:p>
          <a:p>
            <a:pPr lvl="1"/>
            <a:r>
              <a:rPr lang="en-US" dirty="0" smtClean="0"/>
              <a:t>A durable and interoperable platform with which to conduct studies on planning, environment, energy, safety, transportation and economy </a:t>
            </a:r>
            <a:endParaRPr lang="en-US" dirty="0"/>
          </a:p>
        </p:txBody>
      </p:sp>
      <p:pic>
        <p:nvPicPr>
          <p:cNvPr id="6" name="Picture 5" descr="VT_marn_208_shld_invtR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0400" y="6324600"/>
            <a:ext cx="1895475" cy="4095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urruss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590800"/>
            <a:ext cx="4800600" cy="2720083"/>
          </a:xfrm>
        </p:spPr>
      </p:pic>
      <p:pic>
        <p:nvPicPr>
          <p:cNvPr id="5" name="Picture 4" descr="df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66084"/>
            <a:ext cx="4343400" cy="2460019"/>
          </a:xfrm>
          <a:prstGeom prst="rect">
            <a:avLst/>
          </a:prstGeom>
        </p:spPr>
      </p:pic>
      <p:pic>
        <p:nvPicPr>
          <p:cNvPr id="6" name="Picture 5" descr="3dburg2_withtre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733800" cy="2519389"/>
          </a:xfrm>
          <a:prstGeom prst="rect">
            <a:avLst/>
          </a:prstGeom>
        </p:spPr>
      </p:pic>
      <p:pic>
        <p:nvPicPr>
          <p:cNvPr id="7" name="Picture 6" descr="3dburg-sunse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5033843"/>
            <a:ext cx="2667000" cy="1959623"/>
          </a:xfrm>
          <a:prstGeom prst="rect">
            <a:avLst/>
          </a:prstGeom>
        </p:spPr>
      </p:pic>
      <p:pic>
        <p:nvPicPr>
          <p:cNvPr id="8" name="Picture 7" descr="avatar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43199" y="3810000"/>
            <a:ext cx="4600801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2514600"/>
            <a:ext cx="2057400" cy="1173162"/>
          </a:xfrm>
        </p:spPr>
        <p:txBody>
          <a:bodyPr>
            <a:normAutofit/>
          </a:bodyPr>
          <a:lstStyle/>
          <a:p>
            <a:r>
              <a:rPr lang="en-US" b="1" dirty="0" smtClean="0"/>
              <a:t>X3D VT</a:t>
            </a:r>
            <a:endParaRPr lang="en-US" b="1" dirty="0"/>
          </a:p>
        </p:txBody>
      </p:sp>
      <p:pic>
        <p:nvPicPr>
          <p:cNvPr id="10" name="Picture 9" descr="VT_marn_208_shld_invtR.eps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6125" y="6296025"/>
            <a:ext cx="1895475" cy="4095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52800" cy="3078162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Live webcam feeds in </a:t>
            </a:r>
            <a:br>
              <a:rPr lang="en-US" sz="3200" i="1" dirty="0" smtClean="0"/>
            </a:br>
            <a:r>
              <a:rPr lang="en-US" sz="3200" i="1" dirty="0" smtClean="0"/>
              <a:t>3D VT:</a:t>
            </a:r>
            <a:br>
              <a:rPr lang="en-US" sz="3200" i="1" dirty="0" smtClean="0"/>
            </a:br>
            <a:r>
              <a:rPr lang="en-US" sz="3200" i="1" dirty="0" smtClean="0"/>
              <a:t>X3D &amp; KML</a:t>
            </a:r>
            <a:endParaRPr lang="en-US" sz="3200" i="1" dirty="0"/>
          </a:p>
        </p:txBody>
      </p:sp>
      <p:pic>
        <p:nvPicPr>
          <p:cNvPr id="5" name="Content Placeholder 4" descr="burress_webcam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8806" y="79866"/>
            <a:ext cx="4956594" cy="3196734"/>
          </a:xfrm>
        </p:spPr>
      </p:pic>
      <p:pic>
        <p:nvPicPr>
          <p:cNvPr id="6" name="Picture 5" descr="eggleston_webca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7445" y="3304940"/>
            <a:ext cx="3747955" cy="2943460"/>
          </a:xfrm>
          <a:prstGeom prst="rect">
            <a:avLst/>
          </a:prstGeom>
        </p:spPr>
      </p:pic>
      <p:pic>
        <p:nvPicPr>
          <p:cNvPr id="7" name="Picture 6" descr="library_webca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3800" y="3330912"/>
            <a:ext cx="4805400" cy="2911906"/>
          </a:xfrm>
          <a:prstGeom prst="rect">
            <a:avLst/>
          </a:prstGeom>
        </p:spPr>
      </p:pic>
      <p:pic>
        <p:nvPicPr>
          <p:cNvPr id="9" name="Picture 8" descr="VT_marn_208_shld_invtR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10400" y="6324600"/>
            <a:ext cx="1895475" cy="4095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nn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44000" cy="1861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54864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X3D Blacksburg v.2011</a:t>
            </a:r>
            <a:endParaRPr lang="en-US" b="1" dirty="0"/>
          </a:p>
        </p:txBody>
      </p:sp>
      <p:pic>
        <p:nvPicPr>
          <p:cNvPr id="4" name="Content Placeholder 3" descr="towntown_shot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1" y="762000"/>
            <a:ext cx="4572000" cy="2550584"/>
          </a:xfrm>
        </p:spPr>
      </p:pic>
      <p:pic>
        <p:nvPicPr>
          <p:cNvPr id="9" name="Picture 8" descr="mu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114800"/>
            <a:ext cx="3091364" cy="2743200"/>
          </a:xfrm>
          <a:prstGeom prst="rect">
            <a:avLst/>
          </a:prstGeom>
        </p:spPr>
      </p:pic>
      <p:pic>
        <p:nvPicPr>
          <p:cNvPr id="10" name="Picture 9" descr="mu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3048000"/>
            <a:ext cx="2630335" cy="2286000"/>
          </a:xfrm>
          <a:prstGeom prst="rect">
            <a:avLst/>
          </a:prstGeom>
        </p:spPr>
      </p:pic>
      <p:pic>
        <p:nvPicPr>
          <p:cNvPr id="8" name="Picture 7" descr="cavewidevie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99241" y="3886200"/>
            <a:ext cx="5149559" cy="34290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5334000"/>
            <a:ext cx="121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X3D shared multi-user</a:t>
            </a:r>
          </a:p>
          <a:p>
            <a:pPr algn="r"/>
            <a:r>
              <a:rPr lang="en-US" i="1" dirty="0" smtClean="0"/>
              <a:t>VT Campus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91200" y="6211669"/>
            <a:ext cx="1219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X3D Immersive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5600" y="2743200"/>
            <a:ext cx="2209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Town &amp; Building LODs</a:t>
            </a:r>
          </a:p>
          <a:p>
            <a:endParaRPr lang="en-US" i="1" dirty="0"/>
          </a:p>
        </p:txBody>
      </p:sp>
      <p:pic>
        <p:nvPicPr>
          <p:cNvPr id="16" name="Picture 15" descr="VT_marn_208_shld_invtR.eps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72325" y="3429000"/>
            <a:ext cx="1895475" cy="4095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353</Words>
  <Application>Microsoft Office PowerPoint</Application>
  <PresentationFormat>On-screen Show (4:3)</PresentationFormat>
  <Paragraphs>69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Autonomous Vehicle Visualization </vt:lpstr>
      <vt:lpstr>Slide 5</vt:lpstr>
      <vt:lpstr>3D Blacksburg</vt:lpstr>
      <vt:lpstr>X3D VT</vt:lpstr>
      <vt:lpstr>Live webcam feeds in  3D VT: X3D &amp; KML</vt:lpstr>
      <vt:lpstr>X3D Blacksburg v.2011</vt:lpstr>
      <vt:lpstr>Contacts</vt:lpstr>
      <vt:lpstr>Harbor Defense Simulation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nicholas</dc:creator>
  <cp:lastModifiedBy>nicholas</cp:lastModifiedBy>
  <cp:revision>2</cp:revision>
  <dcterms:created xsi:type="dcterms:W3CDTF">2011-10-19T17:07:52Z</dcterms:created>
  <dcterms:modified xsi:type="dcterms:W3CDTF">2011-10-19T17:12:31Z</dcterms:modified>
</cp:coreProperties>
</file>