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0233600" cy="32918400"/>
  <p:notesSz cx="6858000" cy="9144000"/>
  <p:defaultTextStyle>
    <a:defPPr>
      <a:defRPr lang="en-US"/>
    </a:defPPr>
    <a:lvl1pPr marL="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632" y="-672"/>
      </p:cViewPr>
      <p:guideLst>
        <p:guide orient="horz" pos="10368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4647F-6CE8-45B4-A92B-7B96AD3C4506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685800"/>
            <a:ext cx="4191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E55B4-EE10-4BB9-BB03-007F3A1B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E55B4-EE10-4BB9-BB03-007F3A1B1D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6324600"/>
            <a:ext cx="3982847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9997" y="6324600"/>
            <a:ext cx="11882882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5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9999" y="36865560"/>
            <a:ext cx="79328643" cy="1042797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0" y="36865560"/>
            <a:ext cx="79328647" cy="10427970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3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888483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318262"/>
            <a:ext cx="36210240" cy="54864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680963"/>
            <a:ext cx="36210240" cy="21724622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0510482"/>
            <a:ext cx="93878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4AD5-5159-4E64-A858-4DEE3C4C084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0510482"/>
            <a:ext cx="127406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0510482"/>
            <a:ext cx="9387840" cy="1752600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0CB11-0064-4911-9E20-92F404FD3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008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4180088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4180088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4180088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4180088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SF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16223" y="4648200"/>
            <a:ext cx="6929577" cy="693420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6800" y="0"/>
            <a:ext cx="1798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00" b="1" dirty="0" smtClean="0"/>
              <a:t>Improving Structural Understanding in Architecture</a:t>
            </a:r>
            <a:endParaRPr lang="en-US" sz="1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116800" y="380999"/>
            <a:ext cx="19202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Principle Investigators</a:t>
            </a:r>
            <a:r>
              <a:rPr lang="en-US" sz="6000" dirty="0" smtClean="0"/>
              <a:t>: </a:t>
            </a:r>
            <a:r>
              <a:rPr lang="en-US" sz="5400" dirty="0" err="1" smtClean="0"/>
              <a:t>Mehdi</a:t>
            </a:r>
            <a:r>
              <a:rPr lang="en-US" sz="5400" dirty="0" smtClean="0"/>
              <a:t> </a:t>
            </a:r>
            <a:r>
              <a:rPr lang="en-US" sz="5400" dirty="0" err="1" smtClean="0"/>
              <a:t>Setareh</a:t>
            </a:r>
            <a:r>
              <a:rPr lang="en-US" sz="5400" dirty="0" smtClean="0"/>
              <a:t>, Ph.D., PE,  Nicholas F. </a:t>
            </a:r>
            <a:r>
              <a:rPr lang="en-US" sz="5400" dirty="0" err="1" smtClean="0"/>
              <a:t>Polys</a:t>
            </a:r>
            <a:r>
              <a:rPr lang="en-US" sz="5400" dirty="0" smtClean="0"/>
              <a:t>  Ph.D., </a:t>
            </a:r>
            <a:r>
              <a:rPr lang="en-US" sz="5400" dirty="0" err="1" smtClean="0"/>
              <a:t>Jian</a:t>
            </a:r>
            <a:r>
              <a:rPr lang="en-US" sz="5400" dirty="0" smtClean="0"/>
              <a:t> Chen Ph.D., Brett Jones, Ph.D., Michael </a:t>
            </a:r>
            <a:r>
              <a:rPr lang="en-US" sz="5400" dirty="0" err="1" smtClean="0"/>
              <a:t>Ermann</a:t>
            </a:r>
            <a:endParaRPr lang="en-US" sz="5400" dirty="0" smtClean="0"/>
          </a:p>
          <a:p>
            <a:r>
              <a:rPr lang="en-US" sz="6000" b="1" dirty="0" smtClean="0"/>
              <a:t>Students: </a:t>
            </a:r>
            <a:r>
              <a:rPr lang="en-US" sz="6000" dirty="0" smtClean="0"/>
              <a:t>Felipe </a:t>
            </a:r>
            <a:r>
              <a:rPr lang="en-US" sz="6000" dirty="0" err="1" smtClean="0"/>
              <a:t>Bacim</a:t>
            </a:r>
            <a:r>
              <a:rPr lang="en-US" sz="6000" dirty="0" smtClean="0"/>
              <a:t>, </a:t>
            </a:r>
            <a:r>
              <a:rPr lang="en-US" sz="6000" dirty="0" err="1" smtClean="0"/>
              <a:t>Ji</a:t>
            </a:r>
            <a:r>
              <a:rPr lang="en-US" sz="6000" dirty="0" smtClean="0"/>
              <a:t> Li, Li Ma, </a:t>
            </a:r>
            <a:r>
              <a:rPr lang="en-US" sz="6000" dirty="0" err="1" smtClean="0"/>
              <a:t>Tianyu</a:t>
            </a:r>
            <a:r>
              <a:rPr lang="en-US" sz="6000" dirty="0" smtClean="0"/>
              <a:t> </a:t>
            </a:r>
            <a:r>
              <a:rPr lang="en-US" sz="6000" dirty="0" err="1" smtClean="0"/>
              <a:t>Geng</a:t>
            </a:r>
            <a:endParaRPr lang="en-US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32689800" y="3733800"/>
            <a:ext cx="655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SAFAS:</a:t>
            </a:r>
          </a:p>
          <a:p>
            <a:r>
              <a:rPr lang="en-US" sz="6000" dirty="0" smtClean="0"/>
              <a:t>an interactive </a:t>
            </a:r>
          </a:p>
          <a:p>
            <a:r>
              <a:rPr lang="en-US" sz="6000" dirty="0" smtClean="0"/>
              <a:t>Web3D design tool coupled with SAP simulation.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9200" y="3857685"/>
            <a:ext cx="1859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Goal: </a:t>
            </a:r>
            <a:r>
              <a:rPr lang="en-US" sz="7200" dirty="0" smtClean="0"/>
              <a:t>educational tools for architectural students and architects to better understand the </a:t>
            </a:r>
          </a:p>
          <a:p>
            <a:r>
              <a:rPr lang="en-US" sz="7200" dirty="0" smtClean="0"/>
              <a:t>inter-relationships between </a:t>
            </a:r>
          </a:p>
          <a:p>
            <a:r>
              <a:rPr lang="en-US" sz="7200" b="1" i="1" dirty="0" smtClean="0"/>
              <a:t>    structure    </a:t>
            </a:r>
            <a:r>
              <a:rPr lang="en-US" sz="7200" dirty="0" smtClean="0"/>
              <a:t>and   </a:t>
            </a:r>
            <a:r>
              <a:rPr lang="en-US" sz="7200" b="1" i="1" dirty="0" smtClean="0"/>
              <a:t>form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600" y="8511957"/>
            <a:ext cx="17907000" cy="2280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Architecture Courseware</a:t>
            </a:r>
          </a:p>
          <a:p>
            <a:pPr marL="508000">
              <a:buFont typeface="Arial" pitchFamily="34" charset="0"/>
              <a:buChar char="•"/>
            </a:pPr>
            <a:r>
              <a:rPr lang="en-US" sz="5400" dirty="0" smtClean="0"/>
              <a:t> </a:t>
            </a:r>
            <a:r>
              <a:rPr lang="en-US" sz="5400" b="1" dirty="0" smtClean="0"/>
              <a:t>Multimedia Structures website</a:t>
            </a:r>
          </a:p>
          <a:p>
            <a:pPr marL="977900" lvl="1">
              <a:buFont typeface="Arial" pitchFamily="34" charset="0"/>
              <a:buChar char="•"/>
            </a:pPr>
            <a:r>
              <a:rPr lang="en-US" sz="5400" dirty="0" smtClean="0"/>
              <a:t> History, Principles, Case Studies</a:t>
            </a:r>
          </a:p>
          <a:p>
            <a:pPr marL="977900" lvl="1">
              <a:buFont typeface="Arial" pitchFamily="34" charset="0"/>
              <a:buChar char="•"/>
            </a:pPr>
            <a:r>
              <a:rPr lang="en-US" sz="5400" dirty="0" smtClean="0"/>
              <a:t> Image, movies, interactive 3D (X3D)</a:t>
            </a:r>
          </a:p>
          <a:p>
            <a:pPr marL="508000">
              <a:buFont typeface="Arial" pitchFamily="34" charset="0"/>
              <a:buChar char="•"/>
            </a:pPr>
            <a:r>
              <a:rPr lang="en-US" sz="5400" b="1" dirty="0" smtClean="0"/>
              <a:t> SAFAS DESIGNER</a:t>
            </a:r>
          </a:p>
          <a:p>
            <a:pPr marL="965200">
              <a:buFont typeface="Arial" pitchFamily="34" charset="0"/>
              <a:buChar char="•"/>
            </a:pPr>
            <a:r>
              <a:rPr lang="en-US" sz="5400" dirty="0" smtClean="0"/>
              <a:t> Interactive space frame designer</a:t>
            </a:r>
          </a:p>
          <a:p>
            <a:pPr marL="965200">
              <a:buFont typeface="Arial" pitchFamily="34" charset="0"/>
              <a:buChar char="•"/>
            </a:pPr>
            <a:r>
              <a:rPr lang="en-US" sz="5400" dirty="0" smtClean="0"/>
              <a:t> Multiple deformers</a:t>
            </a:r>
          </a:p>
          <a:p>
            <a:pPr marL="965200">
              <a:buFont typeface="Arial" pitchFamily="34" charset="0"/>
              <a:buChar char="•"/>
            </a:pPr>
            <a:r>
              <a:rPr lang="en-US" sz="5400" dirty="0" smtClean="0"/>
              <a:t> X3D and CIS-2 Compatible  </a:t>
            </a:r>
          </a:p>
          <a:p>
            <a:pPr marL="965200">
              <a:buFont typeface="Arial" pitchFamily="34" charset="0"/>
              <a:buChar char="•"/>
            </a:pPr>
            <a:r>
              <a:rPr lang="en-US" sz="5400" dirty="0" smtClean="0"/>
              <a:t> Coupled to web-based Structural   	               </a:t>
            </a:r>
          </a:p>
          <a:p>
            <a:pPr marL="965200"/>
            <a:r>
              <a:rPr lang="en-US" sz="5400" dirty="0" smtClean="0"/>
              <a:t>   Analysis Program (SAP) v4 and 2000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New Studio Materials</a:t>
            </a:r>
          </a:p>
          <a:p>
            <a:pPr marL="508000">
              <a:buFont typeface="Arial" pitchFamily="34" charset="0"/>
              <a:buChar char="•"/>
            </a:pPr>
            <a:r>
              <a:rPr lang="en-US" sz="6000" dirty="0" smtClean="0"/>
              <a:t> </a:t>
            </a:r>
            <a:r>
              <a:rPr lang="en-US" sz="5400" dirty="0" smtClean="0"/>
              <a:t>Design Projects: 11 different space </a:t>
            </a:r>
          </a:p>
          <a:p>
            <a:pPr marL="508000"/>
            <a:r>
              <a:rPr lang="en-US" sz="5400" dirty="0" smtClean="0"/>
              <a:t>     frame units; 2 column types</a:t>
            </a:r>
          </a:p>
          <a:p>
            <a:pPr marL="508000">
              <a:buFont typeface="Arial" pitchFamily="34" charset="0"/>
              <a:buChar char="•"/>
            </a:pPr>
            <a:r>
              <a:rPr lang="en-US" sz="5400" dirty="0" smtClean="0"/>
              <a:t> Direct manipulation of structure</a:t>
            </a:r>
          </a:p>
          <a:p>
            <a:pPr marL="508000">
              <a:buFont typeface="Arial" pitchFamily="34" charset="0"/>
              <a:buChar char="•"/>
            </a:pPr>
            <a:r>
              <a:rPr lang="en-US" sz="5400" dirty="0" smtClean="0"/>
              <a:t> Evaluate loads and displacement </a:t>
            </a:r>
          </a:p>
          <a:p>
            <a:pPr marL="508000">
              <a:buFont typeface="Arial" pitchFamily="34" charset="0"/>
              <a:buChar char="•"/>
            </a:pPr>
            <a:r>
              <a:rPr lang="en-US" sz="5400" dirty="0" smtClean="0"/>
              <a:t> Repeat until end criteria is reached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Evaluations</a:t>
            </a:r>
          </a:p>
          <a:p>
            <a:pPr marL="508000">
              <a:buFont typeface="Arial" pitchFamily="34" charset="0"/>
              <a:buChar char="•"/>
            </a:pPr>
            <a:r>
              <a:rPr lang="en-US" sz="6000" b="1" dirty="0" smtClean="0"/>
              <a:t>  </a:t>
            </a:r>
            <a:r>
              <a:rPr lang="en-US" sz="5400" b="1" dirty="0" smtClean="0"/>
              <a:t>Formative:</a:t>
            </a:r>
          </a:p>
          <a:p>
            <a:pPr marL="977900" lvl="1">
              <a:buFont typeface="Arial" pitchFamily="34" charset="0"/>
              <a:buChar char="•"/>
            </a:pPr>
            <a:r>
              <a:rPr lang="en-US" sz="5400" dirty="0" smtClean="0"/>
              <a:t> Scientific visualization of  structural networks</a:t>
            </a:r>
          </a:p>
          <a:p>
            <a:pPr marL="977900" lvl="1">
              <a:buFont typeface="Arial" pitchFamily="34" charset="0"/>
              <a:buChar char="•"/>
            </a:pPr>
            <a:r>
              <a:rPr lang="en-US" sz="5400" dirty="0" smtClean="0"/>
              <a:t> Deforming interactions in design</a:t>
            </a:r>
          </a:p>
          <a:p>
            <a:pPr marL="977900" lvl="1">
              <a:buFont typeface="Arial" pitchFamily="34" charset="0"/>
              <a:buChar char="•"/>
            </a:pPr>
            <a:r>
              <a:rPr lang="en-US" sz="5400" dirty="0" smtClean="0"/>
              <a:t> Undergrad Architecture Studio (Spring 2011 Virginia Tech)</a:t>
            </a:r>
          </a:p>
          <a:p>
            <a:pPr marL="508000">
              <a:buFont typeface="Arial" pitchFamily="34" charset="0"/>
              <a:buChar char="•"/>
            </a:pPr>
            <a:r>
              <a:rPr lang="en-US" sz="5400" dirty="0" smtClean="0"/>
              <a:t>  </a:t>
            </a:r>
            <a:r>
              <a:rPr lang="en-US" sz="5400" b="1" dirty="0" smtClean="0"/>
              <a:t>Summative:</a:t>
            </a:r>
          </a:p>
          <a:p>
            <a:pPr marL="914400" lvl="1" indent="12700">
              <a:buFont typeface="Arial" pitchFamily="34" charset="0"/>
              <a:buChar char="•"/>
            </a:pPr>
            <a:r>
              <a:rPr lang="en-US" sz="5400" dirty="0" smtClean="0"/>
              <a:t> Undergrad Architecture Studio: Virginia Tech, U Illinois Urbana-Champlain, Hampton University</a:t>
            </a:r>
          </a:p>
          <a:p>
            <a:pPr marL="2807030" lvl="1">
              <a:buFont typeface="Arial" pitchFamily="34" charset="0"/>
              <a:buChar char="•"/>
            </a:pPr>
            <a:endParaRPr lang="en-US" sz="5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7279600" y="8655665"/>
            <a:ext cx="11887200" cy="2243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Usability Engineering</a:t>
            </a:r>
          </a:p>
          <a:p>
            <a:pPr algn="r"/>
            <a:endParaRPr lang="en-US" sz="4800" dirty="0" smtClean="0"/>
          </a:p>
          <a:p>
            <a:pPr algn="r"/>
            <a:endParaRPr lang="en-US" sz="4800" dirty="0" smtClean="0"/>
          </a:p>
          <a:p>
            <a:pPr algn="r"/>
            <a:endParaRPr lang="en-US" sz="4800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/>
              <a:t>eLearning Systems</a:t>
            </a:r>
            <a:endParaRPr lang="en-US" sz="2800" dirty="0" smtClean="0"/>
          </a:p>
          <a:p>
            <a:pPr algn="r"/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4800" dirty="0"/>
          </a:p>
          <a:p>
            <a:endParaRPr lang="en-US" sz="4800" dirty="0" smtClean="0"/>
          </a:p>
          <a:p>
            <a:pPr algn="r"/>
            <a:r>
              <a:rPr lang="en-US" dirty="0" smtClean="0"/>
              <a:t>Interactive 3D Platforms</a:t>
            </a:r>
          </a:p>
          <a:p>
            <a:pPr algn="r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43000" y="8534400"/>
            <a:ext cx="13716000" cy="1588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222200" y="8534400"/>
            <a:ext cx="13716000" cy="1588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0630694" y="21144706"/>
            <a:ext cx="18821400" cy="1588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43000" y="3505201"/>
            <a:ext cx="38100000" cy="76199"/>
          </a:xfrm>
          <a:prstGeom prst="line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4249400" y="11658599"/>
            <a:ext cx="4572000" cy="579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822400" y="9966841"/>
            <a:ext cx="12496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Paradox: The domain expert is not the end user.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4800" dirty="0" smtClean="0"/>
              <a:t>“Cognitive scaffolding in Web3D learning systems: a case study for form and structure”. In </a:t>
            </a:r>
            <a:r>
              <a:rPr lang="en-US" sz="4800" i="1" dirty="0" smtClean="0"/>
              <a:t>Proceedings of the 15th international Conference on Web 3D Technology</a:t>
            </a:r>
            <a:r>
              <a:rPr lang="en-US" sz="4800" dirty="0" smtClean="0"/>
              <a:t> (Los Angeles, California, July 24 - 25, 2010). Web3D '10. ACM,  2010.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746200" y="15468600"/>
            <a:ext cx="127254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Client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Open source Java, based on the Xj3D toolkit; Students download and </a:t>
            </a:r>
            <a:r>
              <a:rPr lang="en-US" sz="5400" dirty="0" smtClean="0"/>
              <a:t>install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</a:t>
            </a:r>
            <a:r>
              <a:rPr lang="en-US" sz="5400" dirty="0" smtClean="0"/>
              <a:t>Interactive design and </a:t>
            </a:r>
            <a:r>
              <a:rPr lang="en-US" sz="5400" smtClean="0"/>
              <a:t>v</a:t>
            </a:r>
            <a:r>
              <a:rPr lang="en-US" sz="5400" smtClean="0"/>
              <a:t>isualization of loads </a:t>
            </a:r>
            <a:r>
              <a:rPr lang="en-US" sz="5400" dirty="0" smtClean="0"/>
              <a:t>and displacements in the </a:t>
            </a:r>
            <a:r>
              <a:rPr lang="en-US" sz="5400" dirty="0" smtClean="0"/>
              <a:t>structure</a:t>
            </a:r>
            <a:endParaRPr lang="en-US" sz="5400" dirty="0" smtClean="0"/>
          </a:p>
          <a:p>
            <a:r>
              <a:rPr lang="en-US" sz="5400" b="1" dirty="0" smtClean="0"/>
              <a:t>Server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Student directories for designs and results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 </a:t>
            </a:r>
            <a:r>
              <a:rPr lang="en-US" sz="5400" dirty="0" err="1" smtClean="0"/>
              <a:t>Deamon</a:t>
            </a:r>
            <a:r>
              <a:rPr lang="en-US" sz="5400" dirty="0" smtClean="0"/>
              <a:t> manages launching simulation engine </a:t>
            </a:r>
            <a:r>
              <a:rPr lang="en-US" sz="4400" dirty="0" smtClean="0"/>
              <a:t>(SAP by Computers and Structures Inc</a:t>
            </a:r>
            <a:r>
              <a:rPr lang="en-US" sz="4400" dirty="0" smtClean="0"/>
              <a:t>.)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74000" y="29413200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 cooperation with the</a:t>
            </a:r>
          </a:p>
          <a:p>
            <a:r>
              <a:rPr lang="en-US" sz="4800" dirty="0" smtClean="0"/>
              <a:t> </a:t>
            </a:r>
            <a:r>
              <a:rPr lang="en-US" sz="4800" b="1" dirty="0" smtClean="0"/>
              <a:t>Web3D Consortium </a:t>
            </a:r>
            <a:r>
              <a:rPr lang="en-US" sz="4800" dirty="0" smtClean="0"/>
              <a:t>and </a:t>
            </a:r>
          </a:p>
          <a:p>
            <a:r>
              <a:rPr lang="en-US" sz="4800" dirty="0" smtClean="0"/>
              <a:t>the e-Learning Working Group: </a:t>
            </a:r>
          </a:p>
          <a:p>
            <a:pPr algn="ctr"/>
            <a:r>
              <a:rPr lang="en-US" sz="4800" b="1" dirty="0" smtClean="0"/>
              <a:t>www.web3d.org</a:t>
            </a:r>
            <a:endParaRPr lang="en-US" sz="4800" b="1" dirty="0"/>
          </a:p>
        </p:txBody>
      </p:sp>
      <p:pic>
        <p:nvPicPr>
          <p:cNvPr id="43" name="Picture 42" descr="VT_marn_she_invent_cmyk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0262338"/>
            <a:ext cx="9982200" cy="2275062"/>
          </a:xfrm>
          <a:prstGeom prst="rect">
            <a:avLst/>
          </a:prstGeom>
        </p:spPr>
      </p:pic>
      <p:pic>
        <p:nvPicPr>
          <p:cNvPr id="44" name="Picture 43" descr="web3d_logo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927800" y="30403800"/>
            <a:ext cx="7069520" cy="1824829"/>
          </a:xfrm>
          <a:prstGeom prst="rect">
            <a:avLst/>
          </a:prstGeom>
        </p:spPr>
      </p:pic>
      <p:pic>
        <p:nvPicPr>
          <p:cNvPr id="45" name="Picture 44" descr="x3d-3d.eps"/>
          <p:cNvPicPr>
            <a:picLocks noChangeAspect="1"/>
          </p:cNvPicPr>
          <p:nvPr/>
        </p:nvPicPr>
        <p:blipFill>
          <a:blip r:embed="rId6" cstate="print"/>
          <a:srcRect l="33095" t="31069" r="29798" b="31454"/>
          <a:stretch>
            <a:fillRect/>
          </a:stretch>
        </p:blipFill>
        <p:spPr>
          <a:xfrm>
            <a:off x="15468600" y="28346401"/>
            <a:ext cx="5638800" cy="426719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7965400" y="24356497"/>
            <a:ext cx="12039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For broad impact (and smart investment), interactive 3D content must be portable, interoperable, and durable. </a:t>
            </a:r>
          </a:p>
          <a:p>
            <a:endParaRPr lang="en-US" sz="2400" dirty="0" smtClean="0"/>
          </a:p>
          <a:p>
            <a:r>
              <a:rPr lang="en-US" sz="4800" dirty="0" smtClean="0"/>
              <a:t>Extensible 3D (X3D) is an open, royalty-free  standard developed through the Web3D Consortium and ratified through the International Standards Organization (ISO).</a:t>
            </a:r>
          </a:p>
          <a:p>
            <a:endParaRPr lang="en-US" sz="5400" dirty="0" smtClean="0"/>
          </a:p>
          <a:p>
            <a:endParaRPr lang="en-US" sz="5400" dirty="0"/>
          </a:p>
        </p:txBody>
      </p:sp>
      <p:pic>
        <p:nvPicPr>
          <p:cNvPr id="47" name="Picture 46" descr="visionarium-20100920-17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21600" y="24612600"/>
            <a:ext cx="7315200" cy="487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29800" y="23012400"/>
            <a:ext cx="3962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4" descr="hom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35000" y="11353800"/>
            <a:ext cx="6374852" cy="6577764"/>
          </a:xfrm>
          <a:prstGeom prst="rect">
            <a:avLst/>
          </a:prstGeom>
        </p:spPr>
      </p:pic>
      <p:pic>
        <p:nvPicPr>
          <p:cNvPr id="48" name="Picture 47" descr="joint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944600" y="18174524"/>
            <a:ext cx="5257800" cy="7123876"/>
          </a:xfrm>
          <a:prstGeom prst="rect">
            <a:avLst/>
          </a:prstGeom>
        </p:spPr>
      </p:pic>
      <p:pic>
        <p:nvPicPr>
          <p:cNvPr id="50" name="Picture 49" descr="struct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004523" y="3505200"/>
            <a:ext cx="8168640" cy="5105400"/>
          </a:xfrm>
          <a:prstGeom prst="rect">
            <a:avLst/>
          </a:prstGeom>
        </p:spPr>
      </p:pic>
      <p:pic>
        <p:nvPicPr>
          <p:cNvPr id="51" name="Picture 50" descr="struct3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345400" y="11430000"/>
            <a:ext cx="6018277" cy="3761423"/>
          </a:xfrm>
          <a:prstGeom prst="rect">
            <a:avLst/>
          </a:prstGeom>
        </p:spPr>
      </p:pic>
      <p:pic>
        <p:nvPicPr>
          <p:cNvPr id="52" name="Picture 51" descr="struct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345400" y="15697200"/>
            <a:ext cx="5974080" cy="3733800"/>
          </a:xfrm>
          <a:prstGeom prst="rect">
            <a:avLst/>
          </a:prstGeom>
        </p:spPr>
      </p:pic>
      <p:pic>
        <p:nvPicPr>
          <p:cNvPr id="34" name="Picture 33" descr="struct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421601" y="19964400"/>
            <a:ext cx="5974080" cy="3733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296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npolys</dc:creator>
  <cp:lastModifiedBy>npolys</cp:lastModifiedBy>
  <cp:revision>40</cp:revision>
  <dcterms:created xsi:type="dcterms:W3CDTF">2011-01-24T18:15:00Z</dcterms:created>
  <dcterms:modified xsi:type="dcterms:W3CDTF">2011-01-25T15:03:40Z</dcterms:modified>
</cp:coreProperties>
</file>