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82" r:id="rId4"/>
    <p:sldId id="283" r:id="rId5"/>
    <p:sldId id="292" r:id="rId6"/>
    <p:sldId id="312" r:id="rId7"/>
    <p:sldId id="311" r:id="rId8"/>
    <p:sldId id="304" r:id="rId9"/>
    <p:sldId id="305" r:id="rId10"/>
    <p:sldId id="306" r:id="rId11"/>
    <p:sldId id="307" r:id="rId12"/>
    <p:sldId id="315" r:id="rId13"/>
    <p:sldId id="308" r:id="rId14"/>
    <p:sldId id="296" r:id="rId15"/>
    <p:sldId id="316" r:id="rId16"/>
    <p:sldId id="317" r:id="rId17"/>
    <p:sldId id="309" r:id="rId18"/>
    <p:sldId id="303" r:id="rId19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9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2676" autoAdjust="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8A1A-6F02-4046-8793-BC02ABE92270}" type="datetimeFigureOut">
              <a:rPr lang="de-DE" smtClean="0"/>
              <a:pPr/>
              <a:t>27.07.2010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DBE56-4BE4-4588-84D9-7D08BD8DC8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73BB-9AFC-4660-98A6-832DB7130424}" type="datetimeFigureOut">
              <a:rPr lang="de-DE" smtClean="0"/>
              <a:pPr/>
              <a:t>27.07.2010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63CB-D9A7-4F2E-A9C5-1CD888D3E0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63CB-D9A7-4F2E-A9C5-1CD888D3E06D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63CB-D9A7-4F2E-A9C5-1CD888D3E06D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63CB-D9A7-4F2E-A9C5-1CD888D3E06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63CB-D9A7-4F2E-A9C5-1CD888D3E06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563CB-D9A7-4F2E-A9C5-1CD888D3E06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Bild"/>
          <p:cNvSpPr>
            <a:spLocks noGrp="1"/>
          </p:cNvSpPr>
          <p:nvPr>
            <p:ph type="pic" sz="quarter" idx="11"/>
          </p:nvPr>
        </p:nvSpPr>
        <p:spPr>
          <a:xfrm>
            <a:off x="0" y="1357298"/>
            <a:ext cx="9001156" cy="1857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grpSp>
        <p:nvGrpSpPr>
          <p:cNvPr id="16" name="TU"/>
          <p:cNvGrpSpPr/>
          <p:nvPr userDrawn="1"/>
        </p:nvGrpSpPr>
        <p:grpSpPr>
          <a:xfrm>
            <a:off x="4572000" y="3352800"/>
            <a:ext cx="4419600" cy="2362200"/>
            <a:chOff x="4572000" y="3352800"/>
            <a:chExt cx="4419600" cy="2362200"/>
          </a:xfrm>
        </p:grpSpPr>
        <p:sp>
          <p:nvSpPr>
            <p:cNvPr id="5" name="Background"/>
            <p:cNvSpPr txBox="1">
              <a:spLocks/>
            </p:cNvSpPr>
            <p:nvPr userDrawn="1"/>
          </p:nvSpPr>
          <p:spPr bwMode="auto">
            <a:xfrm>
              <a:off x="4572000" y="3352800"/>
              <a:ext cx="4419600" cy="23622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58775">
                <a:lnSpc>
                  <a:spcPct val="125000"/>
                </a:lnSpc>
              </a:pPr>
              <a:endParaRPr lang="de-DE" sz="2000">
                <a:solidFill>
                  <a:srgbClr val="595959"/>
                </a:solidFill>
                <a:latin typeface="Frutiger45-Light" pitchFamily="-65" charset="0"/>
              </a:endParaRPr>
            </a:p>
          </p:txBody>
        </p:sp>
        <p:pic>
          <p:nvPicPr>
            <p:cNvPr id="6" name="Fraunhofer IGD" descr="FhG-IGD 8,5.t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4800600" y="3715326"/>
              <a:ext cx="1933575" cy="52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QM" descr="QM_logo_IGD_de_3ln"/>
            <p:cNvPicPr preferRelativeResize="0"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05675" y="4619625"/>
              <a:ext cx="1279525" cy="89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TU Darmstadt" descr="TUDmitSchrift_16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043738" y="3698875"/>
              <a:ext cx="1728787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TU Graz" descr="TU_Graz.gif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824413" y="4527550"/>
              <a:ext cx="2243137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0" y="3351600"/>
            <a:ext cx="4492800" cy="2361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354013" indent="0"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 Image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3996000" cy="487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6"/>
          </p:nvPr>
        </p:nvSpPr>
        <p:spPr>
          <a:xfrm>
            <a:off x="4572000" y="1371600"/>
            <a:ext cx="4420800" cy="510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5367600" cy="487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6"/>
          </p:nvPr>
        </p:nvSpPr>
        <p:spPr>
          <a:xfrm>
            <a:off x="6019200" y="1371600"/>
            <a:ext cx="2973600" cy="510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24" name="Inhaltsplatzhalter 18"/>
          <p:cNvSpPr>
            <a:spLocks noGrp="1"/>
          </p:cNvSpPr>
          <p:nvPr>
            <p:ph sz="quarter" idx="16"/>
          </p:nvPr>
        </p:nvSpPr>
        <p:spPr>
          <a:xfrm>
            <a:off x="349200" y="1371600"/>
            <a:ext cx="5367600" cy="487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5" name="Inhaltsplatzhalter 22"/>
          <p:cNvSpPr>
            <a:spLocks noGrp="1"/>
          </p:cNvSpPr>
          <p:nvPr>
            <p:ph sz="quarter" idx="17"/>
          </p:nvPr>
        </p:nvSpPr>
        <p:spPr>
          <a:xfrm>
            <a:off x="6019200" y="1371600"/>
            <a:ext cx="2973600" cy="2059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Inhaltsplatzhalter 22"/>
          <p:cNvSpPr>
            <a:spLocks noGrp="1"/>
          </p:cNvSpPr>
          <p:nvPr>
            <p:ph sz="quarter" idx="18"/>
          </p:nvPr>
        </p:nvSpPr>
        <p:spPr>
          <a:xfrm>
            <a:off x="6019200" y="3643314"/>
            <a:ext cx="2973600" cy="2059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19" name="Inhaltsplatzhalter 22"/>
          <p:cNvSpPr>
            <a:spLocks noGrp="1"/>
          </p:cNvSpPr>
          <p:nvPr>
            <p:ph sz="quarter" idx="16"/>
          </p:nvPr>
        </p:nvSpPr>
        <p:spPr>
          <a:xfrm>
            <a:off x="4658400" y="1371600"/>
            <a:ext cx="4330800" cy="510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0" name="Inhaltsplatzhalter 18"/>
          <p:cNvSpPr>
            <a:spLocks noGrp="1"/>
          </p:cNvSpPr>
          <p:nvPr>
            <p:ph sz="quarter" idx="17"/>
          </p:nvPr>
        </p:nvSpPr>
        <p:spPr>
          <a:xfrm>
            <a:off x="0" y="1371600"/>
            <a:ext cx="4532400" cy="2833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3" name="Inhaltsplatzhalter 18"/>
          <p:cNvSpPr>
            <a:spLocks noGrp="1"/>
          </p:cNvSpPr>
          <p:nvPr>
            <p:ph sz="quarter" idx="18"/>
          </p:nvPr>
        </p:nvSpPr>
        <p:spPr>
          <a:xfrm>
            <a:off x="0" y="4345200"/>
            <a:ext cx="4532400" cy="213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24" name="Inhaltsplatzhalter 25"/>
          <p:cNvSpPr>
            <a:spLocks noGrp="1"/>
          </p:cNvSpPr>
          <p:nvPr>
            <p:ph sz="quarter" idx="16"/>
          </p:nvPr>
        </p:nvSpPr>
        <p:spPr>
          <a:xfrm>
            <a:off x="349200" y="1371600"/>
            <a:ext cx="8460000" cy="3200408"/>
          </a:xfrm>
        </p:spPr>
        <p:txBody>
          <a:bodyPr numCol="2" spcCol="54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5" name="Inhaltsplatzhalter 18"/>
          <p:cNvSpPr>
            <a:spLocks noGrp="1"/>
          </p:cNvSpPr>
          <p:nvPr>
            <p:ph sz="quarter" idx="18"/>
          </p:nvPr>
        </p:nvSpPr>
        <p:spPr>
          <a:xfrm>
            <a:off x="0" y="4654800"/>
            <a:ext cx="8989200" cy="1821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Fraunhofer IGD / Autor / Abteilung</a:t>
            </a:r>
            <a:endParaRPr lang="en-US" dirty="0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8460000" cy="487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Bild"/>
          <p:cNvSpPr>
            <a:spLocks noGrp="1"/>
          </p:cNvSpPr>
          <p:nvPr>
            <p:ph type="pic" sz="quarter" idx="11"/>
          </p:nvPr>
        </p:nvSpPr>
        <p:spPr>
          <a:xfrm>
            <a:off x="0" y="1357298"/>
            <a:ext cx="9001156" cy="1857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grpSp>
        <p:nvGrpSpPr>
          <p:cNvPr id="23" name="TU"/>
          <p:cNvGrpSpPr/>
          <p:nvPr userDrawn="1"/>
        </p:nvGrpSpPr>
        <p:grpSpPr>
          <a:xfrm>
            <a:off x="0" y="5641975"/>
            <a:ext cx="8991600" cy="1079500"/>
            <a:chOff x="0" y="5641975"/>
            <a:chExt cx="8991600" cy="1079500"/>
          </a:xfrm>
        </p:grpSpPr>
        <p:sp>
          <p:nvSpPr>
            <p:cNvPr id="13" name="Background"/>
            <p:cNvSpPr txBox="1">
              <a:spLocks/>
            </p:cNvSpPr>
            <p:nvPr userDrawn="1"/>
          </p:nvSpPr>
          <p:spPr bwMode="auto">
            <a:xfrm>
              <a:off x="0" y="5641975"/>
              <a:ext cx="8991600" cy="1079500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60363">
                <a:spcAft>
                  <a:spcPts val="600"/>
                </a:spcAft>
              </a:pPr>
              <a:endParaRPr lang="de-DE" sz="3200">
                <a:solidFill>
                  <a:srgbClr val="595959"/>
                </a:solidFill>
                <a:latin typeface="Frutiger 45 Light" pitchFamily="34" charset="0"/>
              </a:endParaRPr>
            </a:p>
          </p:txBody>
        </p:sp>
        <p:pic>
          <p:nvPicPr>
            <p:cNvPr id="16" name="Fraunhofer IGD" descr="FhG-IGD 8,5.t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 bwMode="auto">
            <a:xfrm>
              <a:off x="457200" y="5918199"/>
              <a:ext cx="1931988" cy="528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QM" descr="QM_logo_IGD_de_3ln"/>
            <p:cNvPicPr preferRelativeResize="0"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15200" y="5735638"/>
              <a:ext cx="1279525" cy="8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TU Darmstadt" descr="TUDmitSchrift_16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53000" y="5867400"/>
              <a:ext cx="1728788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TU Graz" descr="TU_Graz.gif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633663" y="5689600"/>
              <a:ext cx="2243137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6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0" y="3351600"/>
            <a:ext cx="4492800" cy="1677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354013" indent="0"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Bild"/>
          <p:cNvSpPr>
            <a:spLocks noGrp="1"/>
          </p:cNvSpPr>
          <p:nvPr>
            <p:ph type="pic" sz="quarter" idx="11"/>
          </p:nvPr>
        </p:nvSpPr>
        <p:spPr>
          <a:xfrm>
            <a:off x="0" y="1357298"/>
            <a:ext cx="9001156" cy="1857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Background"/>
          <p:cNvSpPr txBox="1">
            <a:spLocks/>
          </p:cNvSpPr>
          <p:nvPr userDrawn="1"/>
        </p:nvSpPr>
        <p:spPr bwMode="auto">
          <a:xfrm>
            <a:off x="4572000" y="3352800"/>
            <a:ext cx="4419600" cy="23622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58775">
              <a:lnSpc>
                <a:spcPct val="125000"/>
              </a:lnSpc>
            </a:pPr>
            <a:endParaRPr lang="de-DE" sz="2000">
              <a:solidFill>
                <a:srgbClr val="595959"/>
              </a:solidFill>
              <a:latin typeface="Frutiger45-Light" pitchFamily="-65" charset="0"/>
            </a:endParaRPr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0" y="3351600"/>
            <a:ext cx="4492800" cy="2361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354013" indent="0"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6858016" y="4643446"/>
            <a:ext cx="2071702" cy="100013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5"/>
          </p:nvPr>
        </p:nvSpPr>
        <p:spPr>
          <a:xfrm>
            <a:off x="6858016" y="3429000"/>
            <a:ext cx="2071702" cy="100013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6"/>
          </p:nvPr>
        </p:nvSpPr>
        <p:spPr>
          <a:xfrm>
            <a:off x="4643438" y="4643446"/>
            <a:ext cx="2071702" cy="100013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0" name="Fraunhofer IGD" descr="FhG-IGD 8,5.t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4800600" y="3715326"/>
            <a:ext cx="1933575" cy="5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Bild"/>
          <p:cNvSpPr>
            <a:spLocks noGrp="1"/>
          </p:cNvSpPr>
          <p:nvPr>
            <p:ph type="pic" sz="quarter" idx="11"/>
          </p:nvPr>
        </p:nvSpPr>
        <p:spPr>
          <a:xfrm>
            <a:off x="0" y="1357298"/>
            <a:ext cx="9001156" cy="1857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ackground"/>
          <p:cNvSpPr txBox="1">
            <a:spLocks/>
          </p:cNvSpPr>
          <p:nvPr userDrawn="1"/>
        </p:nvSpPr>
        <p:spPr bwMode="auto">
          <a:xfrm>
            <a:off x="0" y="5641975"/>
            <a:ext cx="8991600" cy="10795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0363">
              <a:spcAft>
                <a:spcPts val="600"/>
              </a:spcAft>
            </a:pPr>
            <a:endParaRPr lang="de-DE" sz="3200">
              <a:solidFill>
                <a:srgbClr val="595959"/>
              </a:solidFill>
              <a:latin typeface="Frutiger 45 Light" pitchFamily="34" charset="0"/>
            </a:endParaRPr>
          </a:p>
        </p:txBody>
      </p:sp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6" name="Textplatzhalter 28"/>
          <p:cNvSpPr>
            <a:spLocks noGrp="1"/>
          </p:cNvSpPr>
          <p:nvPr>
            <p:ph type="body" sz="quarter" idx="12"/>
          </p:nvPr>
        </p:nvSpPr>
        <p:spPr>
          <a:xfrm>
            <a:off x="0" y="3351600"/>
            <a:ext cx="4492800" cy="1677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354013" indent="0"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6"/>
          </p:nvPr>
        </p:nvSpPr>
        <p:spPr>
          <a:xfrm>
            <a:off x="2571736" y="5715016"/>
            <a:ext cx="2071702" cy="9286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16"/>
          <p:cNvSpPr>
            <a:spLocks noGrp="1"/>
          </p:cNvSpPr>
          <p:nvPr>
            <p:ph type="pic" sz="quarter" idx="17"/>
          </p:nvPr>
        </p:nvSpPr>
        <p:spPr>
          <a:xfrm>
            <a:off x="4714876" y="5715016"/>
            <a:ext cx="2071702" cy="9286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6858016" y="5715016"/>
            <a:ext cx="2071702" cy="92869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20" name="Fraunhofer IGD" descr="FhG-IGD 8,5.t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457200" y="5918199"/>
            <a:ext cx="1931988" cy="5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ün)">
    <p:bg>
      <p:bgPr>
        <a:solidFill>
          <a:srgbClr val="009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"/>
          <p:cNvSpPr>
            <a:spLocks noGrp="1"/>
          </p:cNvSpPr>
          <p:nvPr>
            <p:ph type="body" sz="quarter" idx="10"/>
          </p:nvPr>
        </p:nvSpPr>
        <p:spPr>
          <a:xfrm>
            <a:off x="349200" y="1522800"/>
            <a:ext cx="8460000" cy="2894400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400" b="1" kern="0" baseline="0">
                <a:solidFill>
                  <a:srgbClr val="595959"/>
                </a:solidFill>
                <a:latin typeface="Frutiger65-Bold"/>
              </a:defRPr>
            </a:lvl1pPr>
          </a:lstStyle>
          <a:p>
            <a:pPr marL="358775" lvl="0">
              <a:lnSpc>
                <a:spcPct val="125000"/>
              </a:lnSpc>
            </a:pPr>
            <a:r>
              <a:rPr lang="de-DE" smtClean="0"/>
              <a:t>Textmasterformate durch Klicken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(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"/>
          <p:cNvSpPr>
            <a:spLocks noGrp="1"/>
          </p:cNvSpPr>
          <p:nvPr>
            <p:ph type="body" sz="quarter" idx="10"/>
          </p:nvPr>
        </p:nvSpPr>
        <p:spPr>
          <a:xfrm>
            <a:off x="349200" y="3357562"/>
            <a:ext cx="8460000" cy="2894400"/>
          </a:xfrm>
          <a:prstGeom prst="rect">
            <a:avLst/>
          </a:prstGeom>
          <a:noFill/>
        </p:spPr>
        <p:txBody>
          <a:bodyPr lIns="0" rIns="0">
            <a:noAutofit/>
          </a:bodyPr>
          <a:lstStyle>
            <a:lvl1pPr indent="0">
              <a:lnSpc>
                <a:spcPct val="100000"/>
              </a:lnSpc>
              <a:buFontTx/>
              <a:buNone/>
              <a:defRPr sz="4400" b="1" kern="0" baseline="0">
                <a:solidFill>
                  <a:srgbClr val="595959"/>
                </a:solidFill>
                <a:latin typeface="Frutiger65-Bold"/>
              </a:defRPr>
            </a:lvl1pPr>
          </a:lstStyle>
          <a:p>
            <a:pPr marL="358775" lvl="0">
              <a:lnSpc>
                <a:spcPct val="125000"/>
              </a:lnSpc>
            </a:pPr>
            <a:r>
              <a:rPr lang="de-DE" smtClean="0"/>
              <a:t>Textmasterformate durch Klicken bearbeiten</a:t>
            </a:r>
          </a:p>
        </p:txBody>
      </p:sp>
      <p:sp>
        <p:nvSpPr>
          <p:cNvPr id="14" name="Titel Bild"/>
          <p:cNvSpPr>
            <a:spLocks noGrp="1"/>
          </p:cNvSpPr>
          <p:nvPr>
            <p:ph type="pic" sz="quarter" idx="11"/>
          </p:nvPr>
        </p:nvSpPr>
        <p:spPr>
          <a:xfrm>
            <a:off x="0" y="1357298"/>
            <a:ext cx="9001156" cy="18573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8" name="Datumsplatzhalter"/>
          <p:cNvSpPr>
            <a:spLocks noGrp="1"/>
          </p:cNvSpPr>
          <p:nvPr>
            <p:ph type="dt" sz="half" idx="2"/>
          </p:nvPr>
        </p:nvSpPr>
        <p:spPr>
          <a:xfrm>
            <a:off x="6357950" y="6476400"/>
            <a:ext cx="142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C4E0-2A57-4355-A6B9-3A116899A9A6}" type="datetimeFigureOut">
              <a:rPr lang="de-DE" smtClean="0"/>
              <a:pPr/>
              <a:t>27.07.2010</a:t>
            </a:fld>
            <a:endParaRPr lang="de-DE" dirty="0"/>
          </a:p>
        </p:txBody>
      </p:sp>
      <p:sp>
        <p:nvSpPr>
          <p:cNvPr id="19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363600" y="6476400"/>
            <a:ext cx="329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Fraunhofer</a:t>
            </a:r>
            <a:r>
              <a:rPr lang="en-US" dirty="0" smtClean="0"/>
              <a:t> IGD / </a:t>
            </a:r>
            <a:r>
              <a:rPr lang="en-US" dirty="0" err="1" smtClean="0"/>
              <a:t>Autor</a:t>
            </a:r>
            <a:r>
              <a:rPr lang="en-US" dirty="0" smtClean="0"/>
              <a:t> / </a:t>
            </a:r>
            <a:r>
              <a:rPr lang="en-US" dirty="0" err="1" smtClean="0"/>
              <a:t>Abteilung</a:t>
            </a:r>
            <a:endParaRPr lang="en-US" dirty="0"/>
          </a:p>
        </p:txBody>
      </p:sp>
      <p:sp>
        <p:nvSpPr>
          <p:cNvPr id="21" name="Seiten Nummer"/>
          <p:cNvSpPr>
            <a:spLocks noGrp="1"/>
          </p:cNvSpPr>
          <p:nvPr>
            <p:ph type="sldNum" sz="quarter" idx="4"/>
          </p:nvPr>
        </p:nvSpPr>
        <p:spPr>
          <a:xfrm>
            <a:off x="7848000" y="6476400"/>
            <a:ext cx="8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5763-6D68-4063-BDF4-35BC8E933BB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3" name="Header"/>
          <p:cNvGrpSpPr/>
          <p:nvPr/>
        </p:nvGrpSpPr>
        <p:grpSpPr>
          <a:xfrm>
            <a:off x="0" y="142852"/>
            <a:ext cx="9001156" cy="1071570"/>
            <a:chOff x="0" y="142852"/>
            <a:chExt cx="9001156" cy="1071570"/>
          </a:xfrm>
        </p:grpSpPr>
        <p:sp>
          <p:nvSpPr>
            <p:cNvPr id="7" name="Titel Background"/>
            <p:cNvSpPr/>
            <p:nvPr userDrawn="1"/>
          </p:nvSpPr>
          <p:spPr>
            <a:xfrm>
              <a:off x="0" y="142852"/>
              <a:ext cx="9001156" cy="1071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Fraunhofer Logo" descr="C:\Users\tidreven.INI-GRAPHICSNET\Desktop\FHG.png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8200800" y="417600"/>
              <a:ext cx="532800" cy="532800"/>
            </a:xfrm>
            <a:prstGeom prst="rect">
              <a:avLst/>
            </a:prstGeom>
            <a:noFill/>
          </p:spPr>
        </p:pic>
      </p:grpSp>
      <p:sp>
        <p:nvSpPr>
          <p:cNvPr id="10" name="Titel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71570"/>
          </a:xfrm>
          <a:prstGeom prst="rect">
            <a:avLst/>
          </a:prstGeom>
        </p:spPr>
        <p:txBody>
          <a:bodyPr vert="horz" lIns="432000" tIns="45720" rIns="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3" r:id="rId4"/>
    <p:sldLayoutId id="2147483664" r:id="rId5"/>
    <p:sldLayoutId id="2147483661" r:id="rId6"/>
    <p:sldLayoutId id="2147483662" r:id="rId7"/>
    <p:sldLayoutId id="2147483653" r:id="rId8"/>
    <p:sldLayoutId id="2147483652" r:id="rId9"/>
    <p:sldLayoutId id="2147483651" r:id="rId10"/>
    <p:sldLayoutId id="2147483655" r:id="rId11"/>
    <p:sldLayoutId id="2147483659" r:id="rId12"/>
    <p:sldLayoutId id="2147483660" r:id="rId13"/>
    <p:sldLayoutId id="2147483656" r:id="rId14"/>
    <p:sldLayoutId id="2147483658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rgbClr val="595959"/>
          </a:solidFill>
          <a:latin typeface="Frutiger65-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78B"/>
        </a:buClr>
        <a:buFont typeface="Arial" pitchFamily="34" charset="0"/>
        <a:buNone/>
        <a:defRPr sz="2000" b="0" kern="1200">
          <a:solidFill>
            <a:srgbClr val="595959"/>
          </a:solidFill>
          <a:latin typeface="+mj-lt"/>
          <a:ea typeface="+mn-ea"/>
          <a:cs typeface="+mn-cs"/>
        </a:defRPr>
      </a:lvl1pPr>
      <a:lvl2pPr marL="381600" indent="-285750" algn="l" defTabSz="36000" rtl="0" eaLnBrk="1" latinLnBrk="0" hangingPunct="1">
        <a:spcBef>
          <a:spcPct val="20000"/>
        </a:spcBef>
        <a:buClr>
          <a:srgbClr val="00978B"/>
        </a:buClr>
        <a:buFont typeface="Wingdings" pitchFamily="2" charset="2"/>
        <a:buChar char="§"/>
        <a:tabLst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784800" indent="-228600" algn="l" defTabSz="36000" rtl="0" eaLnBrk="1" latinLnBrk="0" hangingPunct="1">
        <a:spcBef>
          <a:spcPct val="20000"/>
        </a:spcBef>
        <a:buClr>
          <a:srgbClr val="00978B"/>
        </a:buClr>
        <a:buFont typeface="Wingdings" pitchFamily="2" charset="2"/>
        <a:buChar char="§"/>
        <a:tabLst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42000" indent="-228600" algn="l" defTabSz="36000" rtl="0" eaLnBrk="1" latinLnBrk="0" hangingPunct="1">
        <a:spcBef>
          <a:spcPct val="20000"/>
        </a:spcBef>
        <a:buClr>
          <a:srgbClr val="00978B"/>
        </a:buClr>
        <a:buFont typeface="Wingdings" pitchFamily="2" charset="2"/>
        <a:buChar char="§"/>
        <a:tabLst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1699200" indent="-228600" algn="l" defTabSz="36000" rtl="0" eaLnBrk="1" latinLnBrk="0" hangingPunct="1">
        <a:spcBef>
          <a:spcPct val="20000"/>
        </a:spcBef>
        <a:buClr>
          <a:srgbClr val="00978B"/>
        </a:buClr>
        <a:buFont typeface="Wingdings" pitchFamily="2" charset="2"/>
        <a:buChar char="§"/>
        <a:tabLst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webel\Desktop\Web3d2010\web3d2010_interactiveTexture\presentation\media\interactiveTexture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Interactive </a:t>
            </a:r>
            <a:r>
              <a:rPr lang="de-DE" dirty="0" err="1" smtClean="0"/>
              <a:t>Textures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Spatial</a:t>
            </a:r>
            <a:r>
              <a:rPr lang="de-DE" dirty="0" smtClean="0"/>
              <a:t> User </a:t>
            </a:r>
            <a:r>
              <a:rPr lang="de-DE" smtClean="0"/>
              <a:t>Interfaces   in </a:t>
            </a:r>
            <a:r>
              <a:rPr lang="de-DE" dirty="0" smtClean="0"/>
              <a:t>X3D</a:t>
            </a:r>
            <a:br>
              <a:rPr lang="de-DE" dirty="0" smtClean="0"/>
            </a:br>
            <a:endParaRPr lang="de-DE" sz="2400" dirty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0" y="3351600"/>
            <a:ext cx="4492800" cy="2453664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 smtClean="0"/>
              <a:t>Web3D 2010 Symposium</a:t>
            </a:r>
          </a:p>
          <a:p>
            <a:r>
              <a:rPr lang="de-DE" sz="1800" dirty="0" smtClean="0"/>
              <a:t>  </a:t>
            </a:r>
          </a:p>
          <a:p>
            <a:r>
              <a:rPr lang="de-DE" sz="1800" dirty="0" smtClean="0"/>
              <a:t>Sabine </a:t>
            </a:r>
            <a:r>
              <a:rPr lang="de-DE" sz="1800" dirty="0" err="1" smtClean="0"/>
              <a:t>Webel</a:t>
            </a:r>
            <a:endParaRPr lang="de-DE" sz="1800" dirty="0" smtClean="0"/>
          </a:p>
          <a:p>
            <a:r>
              <a:rPr lang="de-DE" sz="1800" dirty="0" smtClean="0"/>
              <a:t>Y. Jung, M. Olbrich, T. </a:t>
            </a:r>
            <a:r>
              <a:rPr lang="de-DE" sz="1800" dirty="0" err="1" smtClean="0"/>
              <a:t>Drevensek</a:t>
            </a:r>
            <a:r>
              <a:rPr lang="de-DE" sz="1800" dirty="0" smtClean="0"/>
              <a:t>,        T. Franke, </a:t>
            </a:r>
            <a:r>
              <a:rPr lang="de-DE" sz="1800" dirty="0" err="1" smtClean="0"/>
              <a:t>M.Roth</a:t>
            </a:r>
            <a:r>
              <a:rPr lang="de-DE" sz="1800" dirty="0" smtClean="0"/>
              <a:t>, </a:t>
            </a:r>
            <a:r>
              <a:rPr lang="de-DE" sz="1800" dirty="0" err="1" smtClean="0"/>
              <a:t>D.Fellner</a:t>
            </a:r>
            <a:r>
              <a:rPr lang="de-DE" sz="1800" dirty="0" smtClean="0"/>
              <a:t>,</a:t>
            </a:r>
          </a:p>
          <a:p>
            <a:endParaRPr lang="de-DE" sz="1800" dirty="0" smtClean="0"/>
          </a:p>
          <a:p>
            <a:r>
              <a:rPr lang="de-DE" sz="1800" dirty="0" smtClean="0"/>
              <a:t>Fraunhofer IGD - Virtual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Augmented</a:t>
            </a:r>
            <a:r>
              <a:rPr lang="de-DE" sz="1800" dirty="0" smtClean="0"/>
              <a:t> Reality Group, Darmstadt</a:t>
            </a:r>
          </a:p>
          <a:p>
            <a:r>
              <a:rPr lang="de-DE" sz="1800" dirty="0" smtClean="0"/>
              <a:t>sabine.webel@igd.fraunhofer.de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WidgetTexture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Implementation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and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interface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1340768"/>
            <a:ext cx="8615288" cy="490883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  <a:sym typeface="Wingdings" pitchFamily="2" charset="2"/>
              </a:rPr>
              <a:t>Base type </a:t>
            </a:r>
            <a:r>
              <a:rPr lang="de-DE" dirty="0" err="1" smtClean="0">
                <a:latin typeface="+mn-lt"/>
                <a:sym typeface="Wingdings" pitchFamily="2" charset="2"/>
              </a:rPr>
              <a:t>for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textures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representing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widget-based</a:t>
            </a:r>
            <a:r>
              <a:rPr lang="de-DE" dirty="0" smtClean="0">
                <a:latin typeface="+mn-lt"/>
                <a:sym typeface="Wingdings" pitchFamily="2" charset="2"/>
              </a:rPr>
              <a:t> GUI </a:t>
            </a:r>
            <a:r>
              <a:rPr lang="de-DE" dirty="0" err="1" smtClean="0">
                <a:latin typeface="+mn-lt"/>
                <a:sym typeface="Wingdings" pitchFamily="2" charset="2"/>
              </a:rPr>
              <a:t>elements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</a:p>
          <a:p>
            <a:r>
              <a:rPr lang="de-DE" dirty="0" smtClean="0">
                <a:latin typeface="+mn-lt"/>
                <a:sym typeface="Wingdings" pitchFamily="2" charset="2"/>
              </a:rPr>
              <a:t>	i.e. </a:t>
            </a:r>
            <a:r>
              <a:rPr lang="de-DE" dirty="0" err="1" smtClean="0">
                <a:latin typeface="+mn-lt"/>
                <a:sym typeface="Wingdings" pitchFamily="2" charset="2"/>
              </a:rPr>
              <a:t>widgets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which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display</a:t>
            </a:r>
            <a:r>
              <a:rPr lang="de-DE" dirty="0" smtClean="0">
                <a:latin typeface="+mn-lt"/>
                <a:sym typeface="Wingdings" pitchFamily="2" charset="2"/>
              </a:rPr>
              <a:t> PDF-</a:t>
            </a:r>
            <a:r>
              <a:rPr lang="de-DE" dirty="0" err="1" smtClean="0">
                <a:latin typeface="+mn-lt"/>
                <a:sym typeface="Wingdings" pitchFamily="2" charset="2"/>
              </a:rPr>
              <a:t>files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dirty="0" err="1" smtClean="0">
                <a:latin typeface="+mn-lt"/>
                <a:sym typeface="Wingdings" pitchFamily="2" charset="2"/>
              </a:rPr>
              <a:t>Qt-based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dirty="0" err="1" smtClean="0">
                <a:latin typeface="+mn-lt"/>
                <a:sym typeface="Wingdings" pitchFamily="2" charset="2"/>
              </a:rPr>
              <a:t>Platform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independent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endParaRPr lang="de-DE" dirty="0" smtClean="0">
              <a:latin typeface="+mn-lt"/>
              <a:sym typeface="Wingdings" pitchFamily="2" charset="2"/>
            </a:endParaRPr>
          </a:p>
          <a:p>
            <a:endParaRPr lang="de-DE" dirty="0" smtClean="0">
              <a:latin typeface="+mn-lt"/>
              <a:sym typeface="Wingdings" pitchFamily="2" charset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38434" y="3212976"/>
            <a:ext cx="4267133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WidgetTexture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: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InteractiveTexture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] show FALSE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MFString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[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url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	 []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9200" y="4725144"/>
            <a:ext cx="8615288" cy="152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78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show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78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determines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dialog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shown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in a separate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window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78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useful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for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debugging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and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rapid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prototyping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78B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BrowserTexture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Implementation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and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interface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4221088"/>
            <a:ext cx="8543280" cy="2520280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+mn-lt"/>
                <a:sym typeface="Wingdings" pitchFamily="2" charset="2"/>
              </a:rPr>
              <a:t>Can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display</a:t>
            </a:r>
            <a:r>
              <a:rPr lang="de-DE" sz="1800" dirty="0" smtClean="0">
                <a:latin typeface="+mn-lt"/>
                <a:sym typeface="Wingdings" pitchFamily="2" charset="2"/>
              </a:rPr>
              <a:t> web-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pages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err="1" smtClean="0">
                <a:latin typeface="+mn-lt"/>
                <a:sym typeface="Wingdings" pitchFamily="2" charset="2"/>
              </a:rPr>
              <a:t>Based</a:t>
            </a:r>
            <a:r>
              <a:rPr lang="de-DE" sz="1800" dirty="0" smtClean="0">
                <a:latin typeface="+mn-lt"/>
                <a:sym typeface="Wingdings" pitchFamily="2" charset="2"/>
              </a:rPr>
              <a:t> on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Qt-Webkit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url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denotes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location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of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web-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page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b="1" dirty="0" err="1" smtClean="0">
                <a:latin typeface="+mn-lt"/>
                <a:sym typeface="Wingdings" pitchFamily="2" charset="2"/>
              </a:rPr>
              <a:t>or</a:t>
            </a:r>
            <a:r>
              <a:rPr lang="de-DE" sz="1800" b="1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contains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embedded</a:t>
            </a:r>
            <a:r>
              <a:rPr lang="de-DE" sz="1800" dirty="0" smtClean="0">
                <a:latin typeface="+mn-lt"/>
                <a:sym typeface="Wingdings" pitchFamily="2" charset="2"/>
              </a:rPr>
              <a:t> (D)HTML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code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link_changed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updated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with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new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url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if</a:t>
            </a:r>
            <a:r>
              <a:rPr lang="de-DE" sz="1800" dirty="0" smtClean="0">
                <a:latin typeface="+mn-lt"/>
                <a:sym typeface="Wingdings" pitchFamily="2" charset="2"/>
              </a:rPr>
              <a:t> link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clicked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delegateLinkHandling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</a:t>
            </a:r>
            <a:r>
              <a:rPr lang="de-DE" sz="1800" i="1" dirty="0" smtClean="0">
                <a:latin typeface="+mn-lt"/>
                <a:sym typeface="Wingdings" pitchFamily="2" charset="2"/>
              </a:rPr>
              <a:t>TRUE</a:t>
            </a:r>
            <a:r>
              <a:rPr lang="de-DE" sz="1800" dirty="0" smtClean="0">
                <a:latin typeface="+mn-lt"/>
                <a:sym typeface="Wingdings" pitchFamily="2" charset="2"/>
              </a:rPr>
              <a:t> 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texture‘s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location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updated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with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web-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page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of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clicked</a:t>
            </a:r>
            <a:r>
              <a:rPr lang="de-DE" sz="1800" dirty="0" smtClean="0">
                <a:latin typeface="+mn-lt"/>
                <a:sym typeface="Wingdings" pitchFamily="2" charset="2"/>
              </a:rPr>
              <a:t> link</a:t>
            </a: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FALSE 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current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page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kept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and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only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link_changed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eventOut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updated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endParaRPr lang="de-DE" sz="1800" dirty="0" smtClean="0">
              <a:latin typeface="+mn-lt"/>
              <a:sym typeface="Wingdings" pitchFamily="2" charset="2"/>
            </a:endParaRPr>
          </a:p>
        </p:txBody>
      </p:sp>
      <p:pic>
        <p:nvPicPr>
          <p:cNvPr id="6146" name="Picture 2" descr="D:\user\sawebel\home\AvalonPublications\web3d2010_interactiveTexture\presentation\media\i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1890777" cy="260301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67544" y="1484784"/>
            <a:ext cx="5347253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BrowserTexture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: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WidgetTexture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delegateLinkHandling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FALSE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[in]     back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[in]     forward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[in]     reload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[in]     stop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[out]  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link_changed</a:t>
            </a:r>
            <a:endParaRPr lang="en-US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[out]  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isLoaded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SFFloat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[out]    progress	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BrowserTexture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Implementation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and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interface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4221088"/>
            <a:ext cx="8543280" cy="2520280"/>
          </a:xfrm>
        </p:spPr>
        <p:txBody>
          <a:bodyPr>
            <a:normAutofit/>
          </a:bodyPr>
          <a:lstStyle/>
          <a:p>
            <a:r>
              <a:rPr lang="de-DE" sz="1800" b="1" i="1" dirty="0" smtClean="0">
                <a:latin typeface="+mn-lt"/>
                <a:sym typeface="Wingdings" pitchFamily="2" charset="2"/>
              </a:rPr>
              <a:t>back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load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previous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document</a:t>
            </a:r>
            <a:r>
              <a:rPr lang="de-DE" sz="1800" dirty="0" smtClean="0">
                <a:latin typeface="+mn-lt"/>
                <a:sym typeface="Wingdings" pitchFamily="2" charset="2"/>
              </a:rPr>
              <a:t> in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list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forward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load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next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document</a:t>
            </a:r>
            <a:r>
              <a:rPr lang="de-DE" sz="1800" dirty="0" smtClean="0">
                <a:latin typeface="+mn-lt"/>
                <a:sym typeface="Wingdings" pitchFamily="2" charset="2"/>
              </a:rPr>
              <a:t> in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list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reload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reload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current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document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stop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stop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loading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isLoaded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sent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when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loading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finished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progress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sends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loading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progress</a:t>
            </a:r>
            <a:r>
              <a:rPr lang="de-DE" sz="1800" dirty="0" smtClean="0">
                <a:latin typeface="+mn-lt"/>
                <a:sym typeface="Wingdings" pitchFamily="2" charset="2"/>
              </a:rPr>
              <a:t> (0…1)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1484784"/>
            <a:ext cx="5347253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BrowserTexture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: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WidgetTexture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delegateLinkHandling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FALSE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[in]     back	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[in]     forward	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[in]     reload	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[in]     stop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[out]    </a:t>
            </a:r>
            <a:r>
              <a:rPr lang="en-US" sz="1400" dirty="0" err="1" smtClean="0">
                <a:solidFill>
                  <a:srgbClr val="595959"/>
                </a:solidFill>
                <a:latin typeface="Courier" pitchFamily="49" charset="0"/>
              </a:rPr>
              <a:t>link_changed</a:t>
            </a:r>
            <a:endParaRPr lang="en-US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 [out]  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isLoaded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	</a:t>
            </a:r>
          </a:p>
          <a:p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en-US" sz="1400" b="1" dirty="0" err="1" smtClean="0">
                <a:solidFill>
                  <a:srgbClr val="595959"/>
                </a:solidFill>
                <a:latin typeface="Courier" pitchFamily="49" charset="0"/>
              </a:rPr>
              <a:t>SFFloat</a:t>
            </a:r>
            <a:r>
              <a:rPr lang="en-US" sz="1400" b="1" dirty="0" smtClean="0">
                <a:solidFill>
                  <a:srgbClr val="595959"/>
                </a:solidFill>
                <a:latin typeface="Courier" pitchFamily="49" charset="0"/>
              </a:rPr>
              <a:t>  [out]    progress</a:t>
            </a:r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		</a:t>
            </a:r>
          </a:p>
          <a:p>
            <a:r>
              <a:rPr lang="en-US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  <p:pic>
        <p:nvPicPr>
          <p:cNvPr id="7" name="Picture 2" descr="D:\user\sawebel\home\AvalonPublications\web3d2010_interactiveTexture\presentation\media\i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1890777" cy="260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UITexture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Implementation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and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interface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8794800" cy="48780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n-lt"/>
                <a:sym typeface="Wingdings" pitchFamily="2" charset="2"/>
              </a:rPr>
              <a:t>Can </a:t>
            </a:r>
            <a:r>
              <a:rPr lang="de-DE" dirty="0" err="1" smtClean="0">
                <a:latin typeface="+mn-lt"/>
                <a:sym typeface="Wingdings" pitchFamily="2" charset="2"/>
              </a:rPr>
              <a:t>display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and</a:t>
            </a:r>
            <a:r>
              <a:rPr lang="de-DE" dirty="0" smtClean="0">
                <a:latin typeface="+mn-lt"/>
                <a:sym typeface="Wingdings" pitchFamily="2" charset="2"/>
              </a:rPr>
              <a:t> handle </a:t>
            </a:r>
            <a:r>
              <a:rPr lang="de-DE" dirty="0" err="1" smtClean="0">
                <a:latin typeface="+mn-lt"/>
                <a:sym typeface="Wingdings" pitchFamily="2" charset="2"/>
              </a:rPr>
              <a:t>Qt</a:t>
            </a:r>
            <a:r>
              <a:rPr lang="de-DE" dirty="0" smtClean="0">
                <a:latin typeface="+mn-lt"/>
                <a:sym typeface="Wingdings" pitchFamily="2" charset="2"/>
              </a:rPr>
              <a:t> Designer UI </a:t>
            </a:r>
            <a:r>
              <a:rPr lang="de-DE" dirty="0" err="1" smtClean="0">
                <a:latin typeface="+mn-lt"/>
                <a:sym typeface="Wingdings" pitchFamily="2" charset="2"/>
              </a:rPr>
              <a:t>files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b="1" i="1" dirty="0" err="1" smtClean="0">
                <a:latin typeface="+mn-lt"/>
                <a:sym typeface="Wingdings" pitchFamily="2" charset="2"/>
              </a:rPr>
              <a:t>url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location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of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the</a:t>
            </a:r>
            <a:r>
              <a:rPr lang="de-DE" dirty="0" smtClean="0">
                <a:latin typeface="+mn-lt"/>
                <a:sym typeface="Wingdings" pitchFamily="2" charset="2"/>
              </a:rPr>
              <a:t> UI </a:t>
            </a:r>
            <a:r>
              <a:rPr lang="de-DE" dirty="0" err="1" smtClean="0">
                <a:latin typeface="+mn-lt"/>
                <a:sym typeface="Wingdings" pitchFamily="2" charset="2"/>
              </a:rPr>
              <a:t>file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dirty="0" smtClean="0">
                <a:latin typeface="+mn-lt"/>
                <a:sym typeface="Wingdings" pitchFamily="2" charset="2"/>
              </a:rPr>
              <a:t>Dynamic </a:t>
            </a:r>
            <a:r>
              <a:rPr lang="de-DE" dirty="0" err="1" smtClean="0">
                <a:latin typeface="+mn-lt"/>
                <a:sym typeface="Wingdings" pitchFamily="2" charset="2"/>
              </a:rPr>
              <a:t>fields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represent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signals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and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slots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as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defined</a:t>
            </a:r>
            <a:r>
              <a:rPr lang="de-DE" dirty="0" smtClean="0">
                <a:latin typeface="+mn-lt"/>
                <a:sym typeface="Wingdings" pitchFamily="2" charset="2"/>
              </a:rPr>
              <a:t> in </a:t>
            </a:r>
            <a:r>
              <a:rPr lang="de-DE" dirty="0" err="1" smtClean="0">
                <a:latin typeface="+mn-lt"/>
                <a:sym typeface="Wingdings" pitchFamily="2" charset="2"/>
              </a:rPr>
              <a:t>the</a:t>
            </a:r>
            <a:r>
              <a:rPr lang="de-DE" dirty="0" smtClean="0">
                <a:latin typeface="+mn-lt"/>
                <a:sym typeface="Wingdings" pitchFamily="2" charset="2"/>
              </a:rPr>
              <a:t> UI </a:t>
            </a:r>
            <a:r>
              <a:rPr lang="de-DE" dirty="0" err="1" smtClean="0">
                <a:latin typeface="+mn-lt"/>
                <a:sym typeface="Wingdings" pitchFamily="2" charset="2"/>
              </a:rPr>
              <a:t>file</a:t>
            </a:r>
            <a:r>
              <a:rPr lang="de-DE" dirty="0" smtClean="0">
                <a:latin typeface="+mn-lt"/>
                <a:sym typeface="Wingdings" pitchFamily="2" charset="2"/>
              </a:rPr>
              <a:t> (</a:t>
            </a:r>
            <a:r>
              <a:rPr lang="de-DE" dirty="0" err="1" smtClean="0">
                <a:latin typeface="+mn-lt"/>
                <a:sym typeface="Wingdings" pitchFamily="2" charset="2"/>
              </a:rPr>
              <a:t>Qt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concept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for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event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propagation</a:t>
            </a:r>
            <a:r>
              <a:rPr lang="de-DE" dirty="0" smtClean="0">
                <a:latin typeface="+mn-lt"/>
                <a:sym typeface="Wingdings" pitchFamily="2" charset="2"/>
              </a:rPr>
              <a:t> [1])</a:t>
            </a:r>
          </a:p>
          <a:p>
            <a:endParaRPr lang="de-DE" dirty="0" smtClean="0">
              <a:latin typeface="+mn-lt"/>
              <a:sym typeface="Wingdings" pitchFamily="2" charset="2"/>
            </a:endParaRPr>
          </a:p>
          <a:p>
            <a:endParaRPr lang="de-DE" dirty="0" smtClean="0">
              <a:latin typeface="+mn-lt"/>
              <a:sym typeface="Wingdings" pitchFamily="2" charset="2"/>
            </a:endParaRPr>
          </a:p>
        </p:txBody>
      </p:sp>
      <p:pic>
        <p:nvPicPr>
          <p:cNvPr id="7170" name="Picture 2" descr="D:\user\sawebel\home\AvalonPublications\web3d2010_interactiveTexture\presentation\media\uiTex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33388"/>
            <a:ext cx="3240360" cy="2143884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251520" y="6536377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</a:rPr>
              <a:t>[1] NOKIA, 2010. Qt – cross-platform application and UI framework.</a:t>
            </a:r>
            <a:r>
              <a:rPr lang="de-DE" sz="1200" dirty="0" smtClean="0">
                <a:solidFill>
                  <a:srgbClr val="595959"/>
                </a:solidFill>
              </a:rPr>
              <a:t> http://qt.nokia.com/.</a:t>
            </a:r>
            <a:endParaRPr lang="de-DE" sz="1200" dirty="0">
              <a:solidFill>
                <a:srgbClr val="595959"/>
              </a:solidFill>
            </a:endParaRPr>
          </a:p>
        </p:txBody>
      </p:sp>
      <p:pic>
        <p:nvPicPr>
          <p:cNvPr id="7172" name="Picture 4" descr="D:\user\sawebel\home\AvalonPublications\web3d2010_interactiveTexture\presentation\media\UITexture_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704" y="2852936"/>
            <a:ext cx="4563902" cy="35172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br>
              <a:rPr lang="en-GB" dirty="0" smtClean="0"/>
            </a:br>
            <a:endParaRPr lang="en-GB" sz="2400" dirty="0">
              <a:latin typeface="+mn-lt"/>
            </a:endParaRPr>
          </a:p>
        </p:txBody>
      </p:sp>
      <p:pic>
        <p:nvPicPr>
          <p:cNvPr id="8196" name="Picture 4" descr="D:\user\sawebel\home\AvalonPublications\web3d2010_interactiveTexture\presentation\media\x11tex_arcarde_frozen_bubble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5682"/>
            <a:ext cx="5040560" cy="3465486"/>
          </a:xfrm>
          <a:prstGeom prst="rect">
            <a:avLst/>
          </a:prstGeom>
          <a:noFill/>
        </p:spPr>
      </p:pic>
      <p:pic>
        <p:nvPicPr>
          <p:cNvPr id="8198" name="Picture 6" descr="D:\user\sawebel\home\AvalonPublications\web3d2010_interactiveTexture\presentation\media\vnc_viewer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475" y="2852936"/>
            <a:ext cx="486401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br>
              <a:rPr lang="en-GB" dirty="0" smtClean="0"/>
            </a:br>
            <a:endParaRPr lang="en-GB" sz="2400" dirty="0">
              <a:latin typeface="+mn-lt"/>
            </a:endParaRPr>
          </a:p>
        </p:txBody>
      </p:sp>
      <p:pic>
        <p:nvPicPr>
          <p:cNvPr id="9" name="interactiveTextur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6768752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br>
              <a:rPr lang="en-GB" dirty="0" smtClean="0"/>
            </a:br>
            <a:endParaRPr lang="en-GB" sz="2400" dirty="0">
              <a:latin typeface="+mn-lt"/>
            </a:endParaRPr>
          </a:p>
        </p:txBody>
      </p:sp>
      <p:pic>
        <p:nvPicPr>
          <p:cNvPr id="8199" name="Picture 7" descr="D:\user\sawebel\home\AvalonPublications\web3d2010_interactiveTexture\presentation\media\animLe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227" y="2820846"/>
            <a:ext cx="4592261" cy="3704498"/>
          </a:xfrm>
          <a:prstGeom prst="rect">
            <a:avLst/>
          </a:prstGeom>
          <a:noFill/>
        </p:spPr>
      </p:pic>
      <p:pic>
        <p:nvPicPr>
          <p:cNvPr id="8200" name="Picture 8" descr="D:\user\sawebel\home\AvalonPublications\web3d2010_interactiveTexture\presentation\media\skillsMenu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48" y="1412775"/>
            <a:ext cx="5161550" cy="4536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and Future Work</a:t>
            </a:r>
            <a:br>
              <a:rPr lang="en-GB" dirty="0" smtClean="0"/>
            </a:br>
            <a:endParaRPr lang="en-GB" sz="2400" dirty="0">
              <a:latin typeface="+mn-lt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8566200" cy="536976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  <a:sym typeface="Wingdings" pitchFamily="2" charset="2"/>
              </a:rPr>
              <a:t>Our issue: New set of nodes to integrate 2D GUIs into X3D environments</a:t>
            </a:r>
          </a:p>
          <a:p>
            <a:r>
              <a:rPr lang="en-GB" dirty="0" smtClean="0">
                <a:latin typeface="+mn-lt"/>
                <a:sym typeface="Wingdings" pitchFamily="2" charset="2"/>
              </a:rPr>
              <a:t>	Interactive textures are used to map the 2D elements onto geometries</a:t>
            </a:r>
          </a:p>
          <a:p>
            <a:r>
              <a:rPr lang="en-GB" dirty="0" smtClean="0">
                <a:latin typeface="+mn-lt"/>
                <a:sym typeface="Wingdings" pitchFamily="2" charset="2"/>
              </a:rPr>
              <a:t>	Different kind of content (</a:t>
            </a:r>
            <a:r>
              <a:rPr lang="en-GB" dirty="0" smtClean="0">
                <a:latin typeface="+mn-lt"/>
              </a:rPr>
              <a:t>standard 2D </a:t>
            </a:r>
            <a:r>
              <a:rPr lang="en-GB" dirty="0" err="1" smtClean="0">
                <a:latin typeface="+mn-lt"/>
              </a:rPr>
              <a:t>Uis</a:t>
            </a:r>
            <a:r>
              <a:rPr lang="en-GB" dirty="0" smtClean="0">
                <a:latin typeface="+mn-lt"/>
              </a:rPr>
              <a:t>, web-content, full applications)</a:t>
            </a:r>
            <a:endParaRPr lang="en-GB" dirty="0" smtClean="0">
              <a:latin typeface="+mn-lt"/>
              <a:sym typeface="Wingdings" pitchFamily="2" charset="2"/>
            </a:endParaRPr>
          </a:p>
          <a:p>
            <a:r>
              <a:rPr lang="en-GB" dirty="0" smtClean="0">
                <a:latin typeface="+mn-lt"/>
                <a:sym typeface="Wingdings" pitchFamily="2" charset="2"/>
              </a:rPr>
              <a:t>	Interaction with the textures via pointing devices and keyboard</a:t>
            </a:r>
          </a:p>
          <a:p>
            <a:r>
              <a:rPr lang="en-GB" dirty="0" smtClean="0">
                <a:latin typeface="+mn-lt"/>
                <a:sym typeface="Wingdings" pitchFamily="2" charset="2"/>
              </a:rPr>
              <a:t>	Scales from standard desktop applications to fully immersive environments</a:t>
            </a:r>
          </a:p>
          <a:p>
            <a:endParaRPr lang="en-GB" dirty="0" smtClean="0">
              <a:latin typeface="+mn-lt"/>
              <a:sym typeface="Wingdings" pitchFamily="2" charset="2"/>
            </a:endParaRPr>
          </a:p>
          <a:p>
            <a:r>
              <a:rPr lang="en-GB" dirty="0" smtClean="0">
                <a:latin typeface="+mn-lt"/>
              </a:rPr>
              <a:t>Future work</a:t>
            </a:r>
          </a:p>
          <a:p>
            <a:r>
              <a:rPr lang="en-GB" dirty="0" smtClean="0">
                <a:latin typeface="+mn-lt"/>
              </a:rPr>
              <a:t>	Enable modification of pointer position by texture transforms</a:t>
            </a:r>
          </a:p>
          <a:p>
            <a:r>
              <a:rPr lang="en-GB" dirty="0" smtClean="0">
                <a:latin typeface="+mn-lt"/>
              </a:rPr>
              <a:t>	Investigation if the discussed 2D UI protocol can be generalized</a:t>
            </a:r>
          </a:p>
          <a:p>
            <a:r>
              <a:rPr lang="en-GB" dirty="0" smtClean="0">
                <a:latin typeface="+mn-lt"/>
              </a:rPr>
              <a:t>	Investigation if the X11 protocol can be generalized for other operating systems (if a similar protocol is available)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you!</a:t>
            </a:r>
          </a:p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Textures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Introduction and Motivation</a:t>
            </a:r>
          </a:p>
          <a:p>
            <a:r>
              <a:rPr lang="en-GB" dirty="0" smtClean="0">
                <a:latin typeface="+mn-lt"/>
              </a:rPr>
              <a:t>Integrating Interactive Textures in X3D</a:t>
            </a:r>
          </a:p>
          <a:p>
            <a:r>
              <a:rPr lang="en-GB" dirty="0" smtClean="0">
                <a:latin typeface="+mn-lt"/>
              </a:rPr>
              <a:t>	Various types</a:t>
            </a:r>
          </a:p>
          <a:p>
            <a:r>
              <a:rPr lang="en-GB" dirty="0" smtClean="0">
                <a:latin typeface="+mn-lt"/>
              </a:rPr>
              <a:t>Applications</a:t>
            </a:r>
          </a:p>
          <a:p>
            <a:r>
              <a:rPr lang="en-GB" dirty="0" smtClean="0">
                <a:latin typeface="+mn-lt"/>
              </a:rPr>
              <a:t>	Virtual Reality</a:t>
            </a:r>
          </a:p>
          <a:p>
            <a:r>
              <a:rPr lang="en-GB" dirty="0" smtClean="0">
                <a:latin typeface="+mn-lt"/>
              </a:rPr>
              <a:t>	Augmented Reality</a:t>
            </a:r>
          </a:p>
          <a:p>
            <a:r>
              <a:rPr lang="en-GB" dirty="0" smtClean="0">
                <a:latin typeface="+mn-lt"/>
              </a:rPr>
              <a:t>Conclusion and Future Work</a:t>
            </a:r>
          </a:p>
          <a:p>
            <a:r>
              <a:rPr lang="en-GB" dirty="0" smtClean="0">
                <a:latin typeface="+mn-lt"/>
              </a:rPr>
              <a:t>		</a:t>
            </a: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&amp; Motivation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n-lt"/>
              </a:rPr>
              <a:t>3D </a:t>
            </a:r>
            <a:r>
              <a:rPr lang="de-DE" dirty="0" err="1" smtClean="0">
                <a:latin typeface="+mn-lt"/>
              </a:rPr>
              <a:t>applications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require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complex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user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interaction</a:t>
            </a:r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	</a:t>
            </a:r>
            <a:r>
              <a:rPr lang="de-DE" dirty="0" err="1" smtClean="0">
                <a:latin typeface="+mn-lt"/>
              </a:rPr>
              <a:t>Typical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task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standard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user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interfaces</a:t>
            </a:r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Solution in 2D </a:t>
            </a:r>
            <a:r>
              <a:rPr lang="de-DE" dirty="0" err="1" smtClean="0">
                <a:latin typeface="+mn-lt"/>
              </a:rPr>
              <a:t>space</a:t>
            </a:r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	Buttons, </a:t>
            </a:r>
            <a:r>
              <a:rPr lang="de-DE" dirty="0" err="1" smtClean="0">
                <a:latin typeface="+mn-lt"/>
              </a:rPr>
              <a:t>sliders</a:t>
            </a:r>
            <a:r>
              <a:rPr lang="de-DE" dirty="0" smtClean="0">
                <a:latin typeface="+mn-lt"/>
              </a:rPr>
              <a:t> etc.</a:t>
            </a:r>
          </a:p>
          <a:p>
            <a:r>
              <a:rPr lang="de-DE" dirty="0" smtClean="0">
                <a:latin typeface="+mn-lt"/>
              </a:rPr>
              <a:t>Replication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these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functionalities</a:t>
            </a:r>
            <a:r>
              <a:rPr lang="de-DE" dirty="0" smtClean="0">
                <a:latin typeface="+mn-lt"/>
              </a:rPr>
              <a:t> in 3D </a:t>
            </a:r>
            <a:r>
              <a:rPr lang="de-DE" dirty="0" err="1" smtClean="0">
                <a:latin typeface="+mn-lt"/>
              </a:rPr>
              <a:t>space</a:t>
            </a:r>
            <a:endParaRPr lang="de-DE" dirty="0" smtClean="0">
              <a:latin typeface="+mn-lt"/>
            </a:endParaRPr>
          </a:p>
          <a:p>
            <a:r>
              <a:rPr lang="de-DE" dirty="0" smtClean="0">
                <a:latin typeface="+mn-lt"/>
              </a:rPr>
              <a:t>	3D GUI </a:t>
            </a:r>
            <a:r>
              <a:rPr lang="de-DE" dirty="0" err="1" smtClean="0">
                <a:latin typeface="+mn-lt"/>
              </a:rPr>
              <a:t>elements</a:t>
            </a:r>
            <a:r>
              <a:rPr lang="de-DE" dirty="0" smtClean="0">
                <a:latin typeface="+mn-lt"/>
              </a:rPr>
              <a:t> not </a:t>
            </a:r>
            <a:r>
              <a:rPr lang="de-DE" dirty="0" err="1" smtClean="0">
                <a:latin typeface="+mn-lt"/>
              </a:rPr>
              <a:t>convincing</a:t>
            </a:r>
            <a:r>
              <a:rPr lang="en-US" dirty="0" smtClean="0">
                <a:latin typeface="+mn-lt"/>
              </a:rPr>
              <a:t> (especially for immersive environments)</a:t>
            </a:r>
          </a:p>
          <a:p>
            <a:r>
              <a:rPr lang="en-US" dirty="0" smtClean="0">
                <a:latin typeface="+mn-lt"/>
              </a:rPr>
              <a:t>	No standard for selecting and manipulating objects in 3D scenes</a:t>
            </a:r>
          </a:p>
          <a:p>
            <a:r>
              <a:rPr lang="en-US" dirty="0" smtClean="0">
                <a:latin typeface="+mn-lt"/>
              </a:rPr>
              <a:t>	3D GUI elements often created from the scratch</a:t>
            </a:r>
          </a:p>
          <a:p>
            <a:r>
              <a:rPr lang="en-US" dirty="0" smtClean="0">
                <a:latin typeface="+mn-lt"/>
              </a:rPr>
              <a:t>		Experience and s</a:t>
            </a:r>
            <a:r>
              <a:rPr lang="en-US" dirty="0" smtClean="0">
                <a:latin typeface="+mn-lt"/>
                <a:sym typeface="Wingdings" pitchFamily="2" charset="2"/>
              </a:rPr>
              <a:t>kills in GUI design required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3D GUIs often rendered parallel to the viewing plane</a:t>
            </a:r>
          </a:p>
          <a:p>
            <a:r>
              <a:rPr lang="en-US" dirty="0" smtClean="0">
                <a:latin typeface="+mn-lt"/>
              </a:rPr>
              <a:t>		2-dimensional appearance</a:t>
            </a:r>
          </a:p>
          <a:p>
            <a:r>
              <a:rPr lang="en-US" b="1" smtClean="0">
                <a:latin typeface="+mn-lt"/>
              </a:rPr>
              <a:t>Our approach</a:t>
            </a:r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	2D interfaces in 3D applications via interactive textures</a:t>
            </a:r>
            <a:endParaRPr lang="de-DE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the X3D texturing concept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Integrating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interactive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textures</a:t>
            </a:r>
            <a:r>
              <a:rPr lang="de-DE" sz="2400" dirty="0" smtClean="0">
                <a:latin typeface="+mn-lt"/>
              </a:rPr>
              <a:t> in X3D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Integration of commonly used 2D UI frameworks in X3D</a:t>
            </a:r>
          </a:p>
          <a:p>
            <a:r>
              <a:rPr lang="en-GB" dirty="0" smtClean="0">
                <a:latin typeface="+mn-lt"/>
              </a:rPr>
              <a:t>	Set of new X3D node types</a:t>
            </a:r>
          </a:p>
          <a:p>
            <a:r>
              <a:rPr lang="en-GB" dirty="0" smtClean="0">
                <a:latin typeface="+mn-lt"/>
              </a:rPr>
              <a:t>X3D Texturing component (single 2D texture maps)</a:t>
            </a:r>
          </a:p>
          <a:p>
            <a:r>
              <a:rPr lang="en-GB" dirty="0" smtClean="0">
                <a:latin typeface="+mn-lt"/>
              </a:rPr>
              <a:t>	</a:t>
            </a:r>
            <a:r>
              <a:rPr lang="en-GB" i="1" dirty="0" err="1" smtClean="0">
                <a:latin typeface="+mn-lt"/>
              </a:rPr>
              <a:t>ImageTexture</a:t>
            </a:r>
            <a:r>
              <a:rPr lang="en-GB" i="1" dirty="0" smtClean="0">
                <a:latin typeface="+mn-lt"/>
              </a:rPr>
              <a:t>, </a:t>
            </a:r>
            <a:r>
              <a:rPr lang="en-GB" i="1" dirty="0" err="1" smtClean="0">
                <a:latin typeface="+mn-lt"/>
              </a:rPr>
              <a:t>PixelTexture</a:t>
            </a:r>
            <a:r>
              <a:rPr lang="en-GB" i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(still)</a:t>
            </a:r>
          </a:p>
          <a:p>
            <a:r>
              <a:rPr lang="en-GB" dirty="0" smtClean="0">
                <a:latin typeface="+mn-lt"/>
              </a:rPr>
              <a:t>	</a:t>
            </a:r>
            <a:r>
              <a:rPr lang="en-GB" i="1" dirty="0" err="1" smtClean="0">
                <a:latin typeface="+mn-lt"/>
              </a:rPr>
              <a:t>MovieTexture</a:t>
            </a:r>
            <a:r>
              <a:rPr lang="en-GB" dirty="0" smtClean="0">
                <a:latin typeface="+mn-lt"/>
              </a:rPr>
              <a:t> (video)</a:t>
            </a:r>
          </a:p>
          <a:p>
            <a:r>
              <a:rPr lang="en-GB" dirty="0" smtClean="0">
                <a:latin typeface="+mn-lt"/>
              </a:rPr>
              <a:t>New node set enables to embed:</a:t>
            </a:r>
          </a:p>
          <a:p>
            <a:r>
              <a:rPr lang="en-GB" dirty="0" smtClean="0">
                <a:latin typeface="+mn-lt"/>
              </a:rPr>
              <a:t>	standard 2D UIs</a:t>
            </a:r>
          </a:p>
          <a:p>
            <a:r>
              <a:rPr lang="en-GB" dirty="0" smtClean="0">
                <a:latin typeface="+mn-lt"/>
              </a:rPr>
              <a:t>	web-content</a:t>
            </a:r>
          </a:p>
          <a:p>
            <a:r>
              <a:rPr lang="en-GB" dirty="0" smtClean="0">
                <a:latin typeface="+mn-lt"/>
              </a:rPr>
              <a:t>	full applications</a:t>
            </a:r>
          </a:p>
          <a:p>
            <a:r>
              <a:rPr lang="en-GB" dirty="0" smtClean="0">
                <a:latin typeface="+mn-lt"/>
              </a:rPr>
              <a:t>Interactive texture input via keyboard and mouse</a:t>
            </a:r>
          </a:p>
          <a:p>
            <a:r>
              <a:rPr lang="en-GB" dirty="0" smtClean="0">
                <a:latin typeface="+mn-lt"/>
              </a:rPr>
              <a:t>	Open enough for more advanced input 			   devices (e.g. </a:t>
            </a:r>
            <a:r>
              <a:rPr lang="en-GB" i="1" dirty="0" err="1" smtClean="0">
                <a:latin typeface="+mn-lt"/>
              </a:rPr>
              <a:t>UserBody</a:t>
            </a:r>
            <a:r>
              <a:rPr lang="en-GB" i="1" dirty="0" smtClean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[1])</a:t>
            </a:r>
          </a:p>
          <a:p>
            <a:r>
              <a:rPr lang="de-DE" dirty="0" err="1" smtClean="0">
                <a:latin typeface="+mn-lt"/>
              </a:rPr>
              <a:t>Suitable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desktop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apps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fully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immersive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environments</a:t>
            </a:r>
            <a:r>
              <a:rPr lang="de-DE" i="1" dirty="0" smtClean="0">
                <a:latin typeface="+mn-lt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32040" y="2667648"/>
            <a:ext cx="198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595959"/>
                </a:solidFill>
              </a:rPr>
              <a:t>no</a:t>
            </a:r>
            <a:r>
              <a:rPr lang="de-DE" sz="2000" dirty="0" smtClean="0">
                <a:solidFill>
                  <a:srgbClr val="595959"/>
                </a:solidFill>
              </a:rPr>
              <a:t> </a:t>
            </a:r>
            <a:r>
              <a:rPr lang="de-DE" sz="2000" dirty="0" err="1" smtClean="0">
                <a:solidFill>
                  <a:srgbClr val="595959"/>
                </a:solidFill>
              </a:rPr>
              <a:t>interactivity</a:t>
            </a:r>
            <a:endParaRPr lang="de-DE" sz="2000" dirty="0">
              <a:solidFill>
                <a:srgbClr val="595959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355976" y="2701236"/>
            <a:ext cx="432048" cy="367724"/>
            <a:chOff x="4499992" y="2708920"/>
            <a:chExt cx="432048" cy="367724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4499992" y="2708920"/>
              <a:ext cx="432048" cy="180000"/>
            </a:xfrm>
            <a:prstGeom prst="line">
              <a:avLst/>
            </a:prstGeom>
            <a:ln w="12700">
              <a:solidFill>
                <a:srgbClr val="59595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V="1">
              <a:off x="4499992" y="2896644"/>
              <a:ext cx="432048" cy="180000"/>
            </a:xfrm>
            <a:prstGeom prst="line">
              <a:avLst/>
            </a:prstGeom>
            <a:ln w="12700">
              <a:solidFill>
                <a:srgbClr val="59595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251520" y="6392361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Behr, J., </a:t>
            </a:r>
            <a:r>
              <a:rPr lang="en-US" sz="1200" dirty="0" err="1" smtClean="0"/>
              <a:t>Dähne</a:t>
            </a:r>
            <a:r>
              <a:rPr lang="en-US" sz="1200" dirty="0" smtClean="0"/>
              <a:t>, P., and Roth, M., 2004, “Utilizing X3D for</a:t>
            </a:r>
            <a:r>
              <a:rPr lang="de-DE" sz="1200" dirty="0" smtClean="0"/>
              <a:t> </a:t>
            </a:r>
            <a:r>
              <a:rPr lang="de-DE" sz="1200" dirty="0" err="1" smtClean="0"/>
              <a:t>immersive</a:t>
            </a:r>
            <a:r>
              <a:rPr lang="de-DE" sz="1200" dirty="0" smtClean="0"/>
              <a:t> </a:t>
            </a:r>
            <a:r>
              <a:rPr lang="de-DE" sz="1200" dirty="0" err="1" smtClean="0"/>
              <a:t>environments</a:t>
            </a:r>
            <a:r>
              <a:rPr lang="de-DE" sz="1200" dirty="0" smtClean="0"/>
              <a:t>“, Web3D ’04</a:t>
            </a:r>
            <a:endParaRPr lang="de-DE" sz="1200" dirty="0"/>
          </a:p>
        </p:txBody>
      </p:sp>
      <p:pic>
        <p:nvPicPr>
          <p:cNvPr id="2051" name="Picture 3" descr="D:\user\sawebel\home\AvalonPublications\web3d2010_interactiveTexture\presentation\media\i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88840"/>
            <a:ext cx="2713637" cy="373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InteractiveTexture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smtClean="0">
                <a:latin typeface="+mn-lt"/>
              </a:rPr>
              <a:t>Interface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base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node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4941168"/>
            <a:ext cx="8615288" cy="2016224"/>
          </a:xfrm>
        </p:spPr>
        <p:txBody>
          <a:bodyPr>
            <a:noAutofit/>
          </a:bodyPr>
          <a:lstStyle/>
          <a:p>
            <a:r>
              <a:rPr lang="de-DE" sz="1800" b="1" i="1" dirty="0" err="1" smtClean="0">
                <a:latin typeface="+mn-lt"/>
              </a:rPr>
              <a:t>pointer</a:t>
            </a:r>
            <a:r>
              <a:rPr lang="de-DE" sz="1800" dirty="0" smtClean="0">
                <a:latin typeface="+mn-lt"/>
              </a:rPr>
              <a:t>: 2D </a:t>
            </a:r>
            <a:r>
              <a:rPr lang="de-DE" sz="1800" dirty="0" err="1" smtClean="0">
                <a:latin typeface="+mn-lt"/>
              </a:rPr>
              <a:t>position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of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texture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smtClean="0">
                <a:latin typeface="+mn-lt"/>
                <a:sym typeface="Wingdings" pitchFamily="2" charset="2"/>
              </a:rPr>
              <a:t> UI native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space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button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clicking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similar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binary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actions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E.g. X3D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TouchSensor</a:t>
            </a:r>
            <a:endParaRPr lang="de-DE" sz="1800" i="1" dirty="0" smtClean="0">
              <a:latin typeface="+mn-lt"/>
              <a:sym typeface="Wingdings" pitchFamily="2" charset="2"/>
            </a:endParaRPr>
          </a:p>
          <a:p>
            <a:r>
              <a:rPr lang="de-DE" sz="1800" i="1" dirty="0" smtClean="0">
                <a:latin typeface="+mn-lt"/>
                <a:sym typeface="Wingdings" pitchFamily="2" charset="2"/>
              </a:rPr>
              <a:t>	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hitTexCoord_changed</a:t>
            </a:r>
            <a:r>
              <a:rPr lang="de-DE" sz="1800" i="1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smtClean="0">
                <a:latin typeface="+mn-lt"/>
                <a:sym typeface="Wingdings" pitchFamily="2" charset="2"/>
              </a:rPr>
              <a:t></a:t>
            </a:r>
            <a:r>
              <a:rPr lang="de-DE" sz="1800" i="1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pointer</a:t>
            </a:r>
            <a:endParaRPr lang="de-DE" sz="1800" i="1" dirty="0" smtClean="0">
              <a:latin typeface="+mn-lt"/>
              <a:sym typeface="Wingdings" pitchFamily="2" charset="2"/>
            </a:endParaRPr>
          </a:p>
          <a:p>
            <a:r>
              <a:rPr lang="de-DE" sz="1800" i="1" dirty="0" smtClean="0">
                <a:latin typeface="+mn-lt"/>
                <a:sym typeface="Wingdings" pitchFamily="2" charset="2"/>
              </a:rPr>
              <a:t>	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isActive</a:t>
            </a:r>
            <a:r>
              <a:rPr lang="de-DE" sz="1800" i="1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smtClean="0">
                <a:latin typeface="+mn-lt"/>
                <a:sym typeface="Wingdings" pitchFamily="2" charset="2"/>
              </a:rPr>
              <a:t></a:t>
            </a:r>
            <a:r>
              <a:rPr lang="de-DE" sz="1800" i="1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button</a:t>
            </a:r>
            <a:endParaRPr lang="de-DE" sz="1800" i="1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07704" y="1430774"/>
            <a:ext cx="532859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InteractiveTexture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: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DynamicTexture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enabled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TRUE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updateMode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"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onInteraction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"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SFFloat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maxFps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10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SFVec2f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pointer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button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keyPress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keyRelease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actionKeyPress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actionKeyRelease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altKey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    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controlKey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 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shiftKey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InteractiveTexture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smtClean="0">
                <a:latin typeface="+mn-lt"/>
              </a:rPr>
              <a:t>Interface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base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node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5013176"/>
            <a:ext cx="8615288" cy="2016224"/>
          </a:xfrm>
        </p:spPr>
        <p:txBody>
          <a:bodyPr>
            <a:noAutofit/>
          </a:bodyPr>
          <a:lstStyle/>
          <a:p>
            <a:r>
              <a:rPr lang="de-DE" sz="1800" dirty="0" smtClean="0">
                <a:latin typeface="+mn-lt"/>
                <a:sym typeface="Wingdings" pitchFamily="2" charset="2"/>
              </a:rPr>
              <a:t>Keyboard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input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according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to</a:t>
            </a:r>
            <a:r>
              <a:rPr lang="de-DE" sz="1800" dirty="0" smtClean="0">
                <a:latin typeface="+mn-lt"/>
                <a:sym typeface="Wingdings" pitchFamily="2" charset="2"/>
              </a:rPr>
              <a:t> X3D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KeySensor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all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outSlots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inSlots</a:t>
            </a:r>
            <a:endParaRPr lang="de-DE" sz="1800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07704" y="1430774"/>
            <a:ext cx="532859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InteractiveTexture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: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DynamicTexture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enabled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TRUE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updateMode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"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onInteraction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"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SFFloat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maxFps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10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SFVec2f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pointer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button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keyPress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keyRelease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actionKeyPress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actionKeyRelease</a:t>
            </a:r>
            <a:endParaRPr lang="de-DE" sz="1400" b="1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altKey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        </a:t>
            </a: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controlKey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     </a:t>
            </a: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shiftKey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InteractiveTexture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smtClean="0">
                <a:latin typeface="+mn-lt"/>
              </a:rPr>
              <a:t>Interface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the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base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node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4941168"/>
            <a:ext cx="8615288" cy="2016224"/>
          </a:xfrm>
        </p:spPr>
        <p:txBody>
          <a:bodyPr>
            <a:noAutofit/>
          </a:bodyPr>
          <a:lstStyle/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updateMode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mouse-move-like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events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click-like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events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time-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based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err="1" smtClean="0">
                <a:latin typeface="+mn-lt"/>
                <a:sym typeface="Wingdings" pitchFamily="2" charset="2"/>
              </a:rPr>
              <a:t>maxFps</a:t>
            </a:r>
            <a:r>
              <a:rPr lang="de-DE" sz="1800" dirty="0" smtClean="0">
                <a:latin typeface="+mn-lt"/>
                <a:sym typeface="Wingdings" pitchFamily="2" charset="2"/>
              </a:rPr>
              <a:t>: max. update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frequency</a:t>
            </a:r>
            <a:endParaRPr lang="de-DE" sz="1800" dirty="0" smtClean="0">
              <a:latin typeface="+mn-lt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07704" y="1430774"/>
            <a:ext cx="5328592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InteractiveTexture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: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DynamicTexture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enabled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TRUE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[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updateMode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"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onInteraction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" </a:t>
            </a:r>
          </a:p>
          <a:p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SFFloat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[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b="1" dirty="0" err="1" smtClean="0">
                <a:solidFill>
                  <a:srgbClr val="595959"/>
                </a:solidFill>
                <a:latin typeface="Courier" pitchFamily="49" charset="0"/>
              </a:rPr>
              <a:t>maxFps</a:t>
            </a:r>
            <a:r>
              <a:rPr lang="de-DE" sz="1400" b="1" dirty="0" smtClean="0">
                <a:solidFill>
                  <a:srgbClr val="595959"/>
                </a:solidFill>
                <a:latin typeface="Courier" pitchFamily="49" charset="0"/>
              </a:rPr>
              <a:t>      10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SFVec2f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pointer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button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keyPress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keyRelease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actionKeyPress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SFInt32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actionKeyRelease</a:t>
            </a:r>
            <a:endParaRPr lang="de-DE" sz="1400" dirty="0" smtClean="0">
              <a:solidFill>
                <a:srgbClr val="595959"/>
              </a:solidFill>
              <a:latin typeface="Courier" pitchFamily="49" charset="0"/>
            </a:endParaRP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altKey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    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controlKey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   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SFBool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[in]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shiftKey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Node inheritance hierarchy</a:t>
            </a:r>
            <a:br>
              <a:rPr lang="en-GB" dirty="0" smtClean="0"/>
            </a:b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1371600"/>
            <a:ext cx="4798864" cy="4878000"/>
          </a:xfrm>
        </p:spPr>
        <p:txBody>
          <a:bodyPr>
            <a:normAutofit/>
          </a:bodyPr>
          <a:lstStyle/>
          <a:p>
            <a:r>
              <a:rPr lang="de-DE" dirty="0" err="1" smtClean="0">
                <a:latin typeface="+mn-lt"/>
              </a:rPr>
              <a:t>Derived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from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abstract</a:t>
            </a:r>
            <a:r>
              <a:rPr lang="de-DE" dirty="0" smtClean="0">
                <a:latin typeface="+mn-lt"/>
              </a:rPr>
              <a:t> </a:t>
            </a:r>
            <a:r>
              <a:rPr lang="de-DE" i="1" dirty="0" smtClean="0">
                <a:latin typeface="+mn-lt"/>
              </a:rPr>
              <a:t>X3DTexture2DNode</a:t>
            </a:r>
          </a:p>
          <a:p>
            <a:r>
              <a:rPr lang="de-DE" dirty="0" smtClean="0">
                <a:latin typeface="+mn-lt"/>
                <a:sym typeface="Wingdings" pitchFamily="2" charset="2"/>
              </a:rPr>
              <a:t>New </a:t>
            </a:r>
            <a:r>
              <a:rPr lang="de-DE" dirty="0" err="1" smtClean="0">
                <a:latin typeface="+mn-lt"/>
                <a:sym typeface="Wingdings" pitchFamily="2" charset="2"/>
              </a:rPr>
              <a:t>abstract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node</a:t>
            </a:r>
            <a:r>
              <a:rPr lang="de-DE" dirty="0" smtClean="0">
                <a:latin typeface="+mn-lt"/>
                <a:sym typeface="Wingdings" pitchFamily="2" charset="2"/>
              </a:rPr>
              <a:t> type: </a:t>
            </a:r>
            <a:r>
              <a:rPr lang="de-DE" i="1" dirty="0" err="1" smtClean="0">
                <a:latin typeface="+mn-lt"/>
                <a:sym typeface="Wingdings" pitchFamily="2" charset="2"/>
              </a:rPr>
              <a:t>DynamicTexture</a:t>
            </a:r>
            <a:endParaRPr lang="de-DE" i="1" dirty="0" smtClean="0">
              <a:latin typeface="+mn-lt"/>
              <a:sym typeface="Wingdings" pitchFamily="2" charset="2"/>
            </a:endParaRPr>
          </a:p>
          <a:p>
            <a:r>
              <a:rPr lang="de-DE" dirty="0" smtClean="0">
                <a:latin typeface="+mn-lt"/>
                <a:sym typeface="Wingdings" pitchFamily="2" charset="2"/>
              </a:rPr>
              <a:t>	Base type </a:t>
            </a:r>
            <a:r>
              <a:rPr lang="de-DE" dirty="0" err="1" smtClean="0">
                <a:latin typeface="+mn-lt"/>
                <a:sym typeface="Wingdings" pitchFamily="2" charset="2"/>
              </a:rPr>
              <a:t>of</a:t>
            </a:r>
            <a:r>
              <a:rPr lang="de-DE" dirty="0" smtClean="0">
                <a:latin typeface="+mn-lt"/>
                <a:sym typeface="Wingdings" pitchFamily="2" charset="2"/>
              </a:rPr>
              <a:t> all time- </a:t>
            </a:r>
            <a:r>
              <a:rPr lang="de-DE" dirty="0" err="1" smtClean="0">
                <a:latin typeface="+mn-lt"/>
                <a:sym typeface="Wingdings" pitchFamily="2" charset="2"/>
              </a:rPr>
              <a:t>and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interaction-dependent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textures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i="1" dirty="0" err="1" smtClean="0">
                <a:latin typeface="+mn-lt"/>
                <a:sym typeface="Wingdings" pitchFamily="2" charset="2"/>
              </a:rPr>
              <a:t>PlaybackTexture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play</a:t>
            </a:r>
            <a:r>
              <a:rPr lang="de-DE" dirty="0" smtClean="0">
                <a:latin typeface="+mn-lt"/>
                <a:sym typeface="Wingdings" pitchFamily="2" charset="2"/>
              </a:rPr>
              <a:t>-back 2D </a:t>
            </a:r>
            <a:r>
              <a:rPr lang="de-DE" dirty="0" err="1" smtClean="0">
                <a:latin typeface="+mn-lt"/>
                <a:sym typeface="Wingdings" pitchFamily="2" charset="2"/>
              </a:rPr>
              <a:t>content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without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interaction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i="1" dirty="0" err="1" smtClean="0">
                <a:latin typeface="+mn-lt"/>
                <a:sym typeface="Wingdings" pitchFamily="2" charset="2"/>
              </a:rPr>
              <a:t>InteractiveTexture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interactive</a:t>
            </a:r>
            <a:r>
              <a:rPr lang="de-DE" dirty="0" smtClean="0">
                <a:latin typeface="+mn-lt"/>
                <a:sym typeface="Wingdings" pitchFamily="2" charset="2"/>
              </a:rPr>
              <a:t> GUI</a:t>
            </a:r>
          </a:p>
          <a:p>
            <a:r>
              <a:rPr lang="de-DE" i="1" dirty="0" smtClean="0">
                <a:latin typeface="+mn-lt"/>
                <a:sym typeface="Wingdings" pitchFamily="2" charset="2"/>
              </a:rPr>
              <a:t>	X11Texture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displays</a:t>
            </a:r>
            <a:r>
              <a:rPr lang="de-DE" dirty="0" smtClean="0">
                <a:latin typeface="+mn-lt"/>
                <a:sym typeface="Wingdings" pitchFamily="2" charset="2"/>
              </a:rPr>
              <a:t> X11 </a:t>
            </a:r>
            <a:r>
              <a:rPr lang="de-DE" dirty="0" err="1" smtClean="0">
                <a:latin typeface="+mn-lt"/>
                <a:sym typeface="Wingdings" pitchFamily="2" charset="2"/>
              </a:rPr>
              <a:t>screen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i="1" dirty="0" smtClean="0">
                <a:latin typeface="+mn-lt"/>
                <a:sym typeface="Wingdings" pitchFamily="2" charset="2"/>
              </a:rPr>
              <a:t>	</a:t>
            </a:r>
            <a:r>
              <a:rPr lang="de-DE" i="1" dirty="0" err="1" smtClean="0">
                <a:latin typeface="+mn-lt"/>
                <a:sym typeface="Wingdings" pitchFamily="2" charset="2"/>
              </a:rPr>
              <a:t>WidgetTexture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displays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widget-based</a:t>
            </a:r>
            <a:r>
              <a:rPr lang="de-DE" dirty="0" smtClean="0">
                <a:latin typeface="+mn-lt"/>
                <a:sym typeface="Wingdings" pitchFamily="2" charset="2"/>
              </a:rPr>
              <a:t> GUI </a:t>
            </a:r>
            <a:r>
              <a:rPr lang="de-DE" dirty="0" err="1" smtClean="0">
                <a:latin typeface="+mn-lt"/>
                <a:sym typeface="Wingdings" pitchFamily="2" charset="2"/>
              </a:rPr>
              <a:t>elements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dirty="0" smtClean="0">
                <a:latin typeface="+mn-lt"/>
                <a:sym typeface="Wingdings" pitchFamily="2" charset="2"/>
              </a:rPr>
              <a:t>	</a:t>
            </a:r>
            <a:r>
              <a:rPr lang="de-DE" i="1" dirty="0" err="1" smtClean="0">
                <a:latin typeface="+mn-lt"/>
                <a:sym typeface="Wingdings" pitchFamily="2" charset="2"/>
              </a:rPr>
              <a:t>BrowserTexture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displays</a:t>
            </a:r>
            <a:r>
              <a:rPr lang="de-DE" dirty="0" smtClean="0">
                <a:latin typeface="+mn-lt"/>
                <a:sym typeface="Wingdings" pitchFamily="2" charset="2"/>
              </a:rPr>
              <a:t> web-</a:t>
            </a:r>
            <a:r>
              <a:rPr lang="de-DE" dirty="0" err="1" smtClean="0">
                <a:latin typeface="+mn-lt"/>
                <a:sym typeface="Wingdings" pitchFamily="2" charset="2"/>
              </a:rPr>
              <a:t>pages</a:t>
            </a:r>
            <a:endParaRPr lang="de-DE" dirty="0" smtClean="0">
              <a:latin typeface="+mn-lt"/>
              <a:sym typeface="Wingdings" pitchFamily="2" charset="2"/>
            </a:endParaRPr>
          </a:p>
          <a:p>
            <a:r>
              <a:rPr lang="de-DE" dirty="0" smtClean="0">
                <a:latin typeface="+mn-lt"/>
                <a:sym typeface="Wingdings" pitchFamily="2" charset="2"/>
              </a:rPr>
              <a:t>	</a:t>
            </a:r>
            <a:r>
              <a:rPr lang="de-DE" i="1" dirty="0" err="1" smtClean="0">
                <a:latin typeface="+mn-lt"/>
                <a:sym typeface="Wingdings" pitchFamily="2" charset="2"/>
              </a:rPr>
              <a:t>UITexture</a:t>
            </a:r>
            <a:r>
              <a:rPr lang="de-DE" dirty="0" smtClean="0">
                <a:latin typeface="+mn-lt"/>
                <a:sym typeface="Wingdings" pitchFamily="2" charset="2"/>
              </a:rPr>
              <a:t>: </a:t>
            </a:r>
            <a:r>
              <a:rPr lang="de-DE" dirty="0" err="1" smtClean="0">
                <a:latin typeface="+mn-lt"/>
                <a:sym typeface="Wingdings" pitchFamily="2" charset="2"/>
              </a:rPr>
              <a:t>displays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Qt-based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dialog</a:t>
            </a:r>
            <a:r>
              <a:rPr lang="de-DE" dirty="0" smtClean="0">
                <a:latin typeface="+mn-lt"/>
                <a:sym typeface="Wingdings" pitchFamily="2" charset="2"/>
              </a:rPr>
              <a:t> </a:t>
            </a:r>
            <a:r>
              <a:rPr lang="de-DE" dirty="0" err="1" smtClean="0">
                <a:latin typeface="+mn-lt"/>
                <a:sym typeface="Wingdings" pitchFamily="2" charset="2"/>
              </a:rPr>
              <a:t>file</a:t>
            </a:r>
            <a:r>
              <a:rPr lang="de-DE" dirty="0" smtClean="0">
                <a:latin typeface="+mn-lt"/>
                <a:sym typeface="Wingdings" pitchFamily="2" charset="2"/>
              </a:rPr>
              <a:t> (UI </a:t>
            </a:r>
            <a:r>
              <a:rPr lang="de-DE" dirty="0" err="1" smtClean="0">
                <a:latin typeface="+mn-lt"/>
                <a:sym typeface="Wingdings" pitchFamily="2" charset="2"/>
              </a:rPr>
              <a:t>files</a:t>
            </a:r>
            <a:r>
              <a:rPr lang="de-DE" dirty="0" smtClean="0">
                <a:latin typeface="+mn-lt"/>
                <a:sym typeface="Wingdings" pitchFamily="2" charset="2"/>
              </a:rPr>
              <a:t>)</a:t>
            </a:r>
          </a:p>
          <a:p>
            <a:endParaRPr lang="de-DE" dirty="0" smtClean="0">
              <a:latin typeface="+mn-lt"/>
              <a:sym typeface="Wingdings" pitchFamily="2" charset="2"/>
            </a:endParaRPr>
          </a:p>
        </p:txBody>
      </p:sp>
      <p:pic>
        <p:nvPicPr>
          <p:cNvPr id="3077" name="Picture 5" descr="D:\user\sawebel\home\AvalonPublications\web3d2010_interactiveTexture\presentation\media\hierarc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116" y="2564904"/>
            <a:ext cx="423487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X11Texture</a:t>
            </a:r>
            <a:r>
              <a:rPr lang="en-GB" dirty="0" smtClean="0"/>
              <a:t> node</a:t>
            </a:r>
            <a:br>
              <a:rPr lang="en-GB" dirty="0" smtClean="0"/>
            </a:br>
            <a:r>
              <a:rPr lang="de-DE" sz="2400" dirty="0" err="1" smtClean="0">
                <a:latin typeface="+mn-lt"/>
              </a:rPr>
              <a:t>Implementation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and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interface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49200" y="3344704"/>
            <a:ext cx="8615288" cy="3252648"/>
          </a:xfrm>
        </p:spPr>
        <p:txBody>
          <a:bodyPr>
            <a:noAutofit/>
          </a:bodyPr>
          <a:lstStyle/>
          <a:p>
            <a:r>
              <a:rPr lang="de-DE" sz="1800" dirty="0" smtClean="0">
                <a:latin typeface="+mn-lt"/>
                <a:sym typeface="Wingdings" pitchFamily="2" charset="2"/>
              </a:rPr>
              <a:t>Can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map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entire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desktop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environments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Displays X11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screen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using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Xvfb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err="1" smtClean="0">
                <a:latin typeface="+mn-lt"/>
                <a:sym typeface="Wingdings" pitchFamily="2" charset="2"/>
              </a:rPr>
              <a:t>Allows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running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single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applications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without</a:t>
            </a:r>
            <a:r>
              <a:rPr lang="de-DE" sz="1800" dirty="0" smtClean="0">
                <a:latin typeface="+mn-lt"/>
                <a:sym typeface="Wingdings" pitchFamily="2" charset="2"/>
              </a:rPr>
              <a:t> a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desktop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manager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dirty="0" err="1" smtClean="0">
                <a:latin typeface="+mn-lt"/>
                <a:sym typeface="Wingdings" pitchFamily="2" charset="2"/>
              </a:rPr>
              <a:t>Only</a:t>
            </a:r>
            <a:r>
              <a:rPr lang="de-DE" sz="1800" dirty="0" smtClean="0">
                <a:latin typeface="+mn-lt"/>
                <a:sym typeface="Wingdings" pitchFamily="2" charset="2"/>
              </a:rPr>
              <a:t> on Unix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platforms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b="1" i="1" dirty="0" smtClean="0">
                <a:latin typeface="+mn-lt"/>
                <a:sym typeface="Wingdings" pitchFamily="2" charset="2"/>
              </a:rPr>
              <a:t>X11Texture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parameters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related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to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Xvfb</a:t>
            </a:r>
            <a:endParaRPr lang="de-DE" sz="1800" i="1" dirty="0" smtClean="0">
              <a:latin typeface="+mn-lt"/>
              <a:sym typeface="Wingdings" pitchFamily="2" charset="2"/>
            </a:endParaRPr>
          </a:p>
          <a:p>
            <a:r>
              <a:rPr lang="de-DE" sz="1800" i="1" dirty="0" smtClean="0">
                <a:latin typeface="+mn-lt"/>
                <a:sym typeface="Wingdings" pitchFamily="2" charset="2"/>
              </a:rPr>
              <a:t>	</a:t>
            </a:r>
            <a:r>
              <a:rPr lang="de-DE" sz="1800" b="1" i="1" dirty="0" err="1" smtClean="0">
                <a:latin typeface="+mn-lt"/>
                <a:sym typeface="Wingdings" pitchFamily="2" charset="2"/>
              </a:rPr>
              <a:t>xServer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location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of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i="1" dirty="0" err="1" smtClean="0">
                <a:latin typeface="+mn-lt"/>
                <a:sym typeface="Wingdings" pitchFamily="2" charset="2"/>
              </a:rPr>
              <a:t>Xvfb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server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app</a:t>
            </a:r>
            <a:endParaRPr lang="de-DE" sz="1800" i="1" dirty="0" smtClean="0">
              <a:latin typeface="+mn-lt"/>
              <a:sym typeface="Wingdings" pitchFamily="2" charset="2"/>
            </a:endParaRPr>
          </a:p>
          <a:p>
            <a:r>
              <a:rPr lang="de-DE" sz="1800" i="1" dirty="0" smtClean="0">
                <a:latin typeface="+mn-lt"/>
                <a:sym typeface="Wingdings" pitchFamily="2" charset="2"/>
              </a:rPr>
              <a:t>	</a:t>
            </a:r>
            <a:r>
              <a:rPr lang="de-DE" sz="1800" b="1" i="1" dirty="0" err="1" smtClean="0">
                <a:latin typeface="+mn-lt"/>
                <a:sym typeface="Wingdings" pitchFamily="2" charset="2"/>
              </a:rPr>
              <a:t>shell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environment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for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execution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</a:p>
          <a:p>
            <a:r>
              <a:rPr lang="de-DE" sz="1800" dirty="0" smtClean="0">
                <a:latin typeface="+mn-lt"/>
                <a:sym typeface="Wingdings" pitchFamily="2" charset="2"/>
              </a:rPr>
              <a:t>	</a:t>
            </a:r>
            <a:r>
              <a:rPr lang="de-DE" sz="1800" b="1" i="1" dirty="0" err="1" smtClean="0">
                <a:latin typeface="+mn-lt"/>
                <a:sym typeface="Wingdings" pitchFamily="2" charset="2"/>
              </a:rPr>
              <a:t>display</a:t>
            </a:r>
            <a:r>
              <a:rPr lang="de-DE" sz="1800" dirty="0" smtClean="0">
                <a:latin typeface="+mn-lt"/>
                <a:sym typeface="Wingdings" pitchFamily="2" charset="2"/>
              </a:rPr>
              <a:t>: X11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display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to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be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used</a:t>
            </a:r>
            <a:endParaRPr lang="de-DE" sz="1800" dirty="0" smtClean="0">
              <a:latin typeface="+mn-lt"/>
              <a:sym typeface="Wingdings" pitchFamily="2" charset="2"/>
            </a:endParaRPr>
          </a:p>
          <a:p>
            <a:r>
              <a:rPr lang="de-DE" sz="1800" i="1" dirty="0" smtClean="0">
                <a:latin typeface="+mn-lt"/>
                <a:sym typeface="Wingdings" pitchFamily="2" charset="2"/>
              </a:rPr>
              <a:t>	</a:t>
            </a:r>
            <a:r>
              <a:rPr lang="de-DE" sz="1800" b="1" i="1" dirty="0" err="1" smtClean="0">
                <a:latin typeface="+mn-lt"/>
                <a:sym typeface="Wingdings" pitchFamily="2" charset="2"/>
              </a:rPr>
              <a:t>command</a:t>
            </a:r>
            <a:r>
              <a:rPr lang="de-DE" sz="1800" dirty="0" smtClean="0">
                <a:latin typeface="+mn-lt"/>
                <a:sym typeface="Wingdings" pitchFamily="2" charset="2"/>
              </a:rPr>
              <a:t>: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command</a:t>
            </a:r>
            <a:r>
              <a:rPr lang="de-DE" sz="1800" dirty="0" smtClean="0">
                <a:latin typeface="+mn-lt"/>
                <a:sym typeface="Wingdings" pitchFamily="2" charset="2"/>
              </a:rPr>
              <a:t> (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or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app</a:t>
            </a:r>
            <a:r>
              <a:rPr lang="de-DE" sz="1800" dirty="0" smtClean="0">
                <a:latin typeface="+mn-lt"/>
                <a:sym typeface="Wingdings" pitchFamily="2" charset="2"/>
              </a:rPr>
              <a:t>)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launched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inside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the</a:t>
            </a:r>
            <a:r>
              <a:rPr lang="de-DE" sz="1800" dirty="0" smtClean="0">
                <a:latin typeface="+mn-lt"/>
                <a:sym typeface="Wingdings" pitchFamily="2" charset="2"/>
              </a:rPr>
              <a:t> 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server</a:t>
            </a:r>
            <a:r>
              <a:rPr lang="de-DE" sz="1800" dirty="0" smtClean="0">
                <a:latin typeface="+mn-lt"/>
                <a:sym typeface="Wingdings" pitchFamily="2" charset="2"/>
              </a:rPr>
              <a:t> (e.g. „</a:t>
            </a:r>
            <a:r>
              <a:rPr lang="de-DE" sz="1800" dirty="0" err="1" smtClean="0">
                <a:latin typeface="+mn-lt"/>
                <a:sym typeface="Wingdings" pitchFamily="2" charset="2"/>
              </a:rPr>
              <a:t>xterm</a:t>
            </a:r>
            <a:r>
              <a:rPr lang="de-DE" sz="1800" dirty="0" smtClean="0">
                <a:latin typeface="+mn-lt"/>
                <a:sym typeface="Wingdings" pitchFamily="2" charset="2"/>
              </a:rPr>
              <a:t> –e top“)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724128" y="1440160"/>
            <a:ext cx="3312368" cy="2921001"/>
            <a:chOff x="5148065" y="2924944"/>
            <a:chExt cx="3888431" cy="3429000"/>
          </a:xfrm>
        </p:grpSpPr>
        <p:pic>
          <p:nvPicPr>
            <p:cNvPr id="4103" name="Picture 7" descr="D:\user\sawebel\home\AvalonPublications\web3d2010_interactiveTexture\presentation\media\x11tex_arcarde_scummv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5" y="2924944"/>
              <a:ext cx="1735084" cy="2736304"/>
            </a:xfrm>
            <a:prstGeom prst="rect">
              <a:avLst/>
            </a:prstGeom>
            <a:noFill/>
          </p:spPr>
        </p:pic>
        <p:pic>
          <p:nvPicPr>
            <p:cNvPr id="4104" name="Picture 8" descr="D:\user\sawebel\home\AvalonPublications\web3d2010_interactiveTexture\presentation\media\x11tex_xfc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3235" y="3789040"/>
              <a:ext cx="2503261" cy="2564904"/>
            </a:xfrm>
            <a:prstGeom prst="rect">
              <a:avLst/>
            </a:prstGeom>
            <a:noFill/>
          </p:spPr>
        </p:pic>
      </p:grpSp>
      <p:sp>
        <p:nvSpPr>
          <p:cNvPr id="7" name="Textfeld 6"/>
          <p:cNvSpPr txBox="1"/>
          <p:nvPr/>
        </p:nvSpPr>
        <p:spPr>
          <a:xfrm>
            <a:off x="381761" y="1412776"/>
            <a:ext cx="491031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X11Texture :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InteractiveTexture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{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...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[]  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xserver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"/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usr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/bin/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Xvfb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"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[]  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shell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  "/bin/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bash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"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SFInt32  []     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display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3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SFString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[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in,out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] </a:t>
            </a:r>
            <a:r>
              <a:rPr lang="de-DE" sz="1400" dirty="0" err="1" smtClean="0">
                <a:solidFill>
                  <a:srgbClr val="595959"/>
                </a:solidFill>
                <a:latin typeface="Courier" pitchFamily="49" charset="0"/>
              </a:rPr>
              <a:t>command</a:t>
            </a:r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  ""</a:t>
            </a:r>
          </a:p>
          <a:p>
            <a:r>
              <a:rPr lang="de-DE" sz="1400" dirty="0" smtClean="0">
                <a:solidFill>
                  <a:srgbClr val="595959"/>
                </a:solidFill>
                <a:latin typeface="Courier" pitchFamily="49" charset="0"/>
              </a:rPr>
              <a:t>}</a:t>
            </a:r>
            <a:endParaRPr lang="de-DE" sz="1400" dirty="0">
              <a:solidFill>
                <a:srgbClr val="595959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utiger">
      <a:majorFont>
        <a:latin typeface="Frutiger 55 Roman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</Template>
  <TotalTime>0</TotalTime>
  <Words>676</Words>
  <Application>Microsoft Office PowerPoint</Application>
  <PresentationFormat>Bildschirmpräsentation (4:3)</PresentationFormat>
  <Paragraphs>212</Paragraphs>
  <Slides>18</Slides>
  <Notes>5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a4</vt:lpstr>
      <vt:lpstr>Interactive Textures as Spatial User Interfaces   in X3D </vt:lpstr>
      <vt:lpstr>Overview</vt:lpstr>
      <vt:lpstr>Introduction &amp; Motivation </vt:lpstr>
      <vt:lpstr>Extending the X3D texturing concept Integrating interactive textures in X3D</vt:lpstr>
      <vt:lpstr>InteractiveTexture node Interface of the base node</vt:lpstr>
      <vt:lpstr>InteractiveTexture node Interface of the base node</vt:lpstr>
      <vt:lpstr>InteractiveTexture node Interface of the base node</vt:lpstr>
      <vt:lpstr>Node inheritance hierarchy </vt:lpstr>
      <vt:lpstr>X11Texture node Implementation and interface</vt:lpstr>
      <vt:lpstr>WidgetTexture node Implementation and interface</vt:lpstr>
      <vt:lpstr>BrowserTexture node Implementation and interface</vt:lpstr>
      <vt:lpstr>BrowserTexture node Implementation and interface</vt:lpstr>
      <vt:lpstr>UITexture node Implementation and interface</vt:lpstr>
      <vt:lpstr>Applications </vt:lpstr>
      <vt:lpstr>Applications </vt:lpstr>
      <vt:lpstr>Applications </vt:lpstr>
      <vt:lpstr>Conclusion and Future Work </vt:lpstr>
      <vt:lpstr>Interactive Textures</vt:lpstr>
    </vt:vector>
  </TitlesOfParts>
  <Company>Fraunhofer IGD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Basis Abteilung</dc:title>
  <dc:creator>bockholt</dc:creator>
  <cp:lastModifiedBy>sawebel</cp:lastModifiedBy>
  <cp:revision>232</cp:revision>
  <dcterms:created xsi:type="dcterms:W3CDTF">2009-07-27T15:39:12Z</dcterms:created>
  <dcterms:modified xsi:type="dcterms:W3CDTF">2010-07-27T17:53:10Z</dcterms:modified>
</cp:coreProperties>
</file>